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</p:sldMasterIdLst>
  <p:notesMasterIdLst>
    <p:notesMasterId r:id="rId42"/>
  </p:notesMasterIdLst>
  <p:sldIdLst>
    <p:sldId id="361" r:id="rId3"/>
    <p:sldId id="365" r:id="rId4"/>
    <p:sldId id="364" r:id="rId5"/>
    <p:sldId id="369" r:id="rId6"/>
    <p:sldId id="408" r:id="rId7"/>
    <p:sldId id="407" r:id="rId8"/>
    <p:sldId id="373" r:id="rId9"/>
    <p:sldId id="329" r:id="rId10"/>
    <p:sldId id="330" r:id="rId11"/>
    <p:sldId id="331" r:id="rId12"/>
    <p:sldId id="394" r:id="rId13"/>
    <p:sldId id="396" r:id="rId14"/>
    <p:sldId id="387" r:id="rId15"/>
    <p:sldId id="398" r:id="rId16"/>
    <p:sldId id="392" r:id="rId17"/>
    <p:sldId id="399" r:id="rId18"/>
    <p:sldId id="400" r:id="rId19"/>
    <p:sldId id="401" r:id="rId20"/>
    <p:sldId id="388" r:id="rId21"/>
    <p:sldId id="402" r:id="rId22"/>
    <p:sldId id="389" r:id="rId23"/>
    <p:sldId id="404" r:id="rId24"/>
    <p:sldId id="406" r:id="rId25"/>
    <p:sldId id="405" r:id="rId26"/>
    <p:sldId id="384" r:id="rId27"/>
    <p:sldId id="385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34" r:id="rId36"/>
    <p:sldId id="335" r:id="rId37"/>
    <p:sldId id="336" r:id="rId38"/>
    <p:sldId id="337" r:id="rId39"/>
    <p:sldId id="338" r:id="rId40"/>
    <p:sldId id="382" r:id="rId4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</p14:sldIdLst>
        </p14:section>
        <p14:section name="모티브 게임 설명" id="{D35AD318-7284-4AEE-8243-FE129809CBB3}">
          <p14:sldIdLst>
            <p14:sldId id="364"/>
            <p14:sldId id="369"/>
            <p14:sldId id="408"/>
            <p14:sldId id="407"/>
            <p14:sldId id="373"/>
          </p14:sldIdLst>
        </p14:section>
        <p14:section name="기획설명" id="{F42A4A6B-F8B4-46C1-8E70-E704FBC218F1}">
          <p14:sldIdLst>
            <p14:sldId id="329"/>
            <p14:sldId id="330"/>
            <p14:sldId id="331"/>
          </p14:sldIdLst>
        </p14:section>
        <p14:section name="차별점, 특징 요소" id="{126CFDDB-F60C-43DE-B06C-6BE0808A8973}">
          <p14:sldIdLst>
            <p14:sldId id="394"/>
            <p14:sldId id="396"/>
            <p14:sldId id="387"/>
            <p14:sldId id="398"/>
            <p14:sldId id="392"/>
            <p14:sldId id="399"/>
            <p14:sldId id="400"/>
            <p14:sldId id="401"/>
            <p14:sldId id="388"/>
            <p14:sldId id="402"/>
            <p14:sldId id="389"/>
            <p14:sldId id="404"/>
            <p14:sldId id="406"/>
            <p14:sldId id="405"/>
            <p14:sldId id="384"/>
            <p14:sldId id="385"/>
          </p14:sldIdLst>
        </p14:section>
        <p14:section name="전투, 게임 플레이 방식 설명" id="{AB3DFF31-3BC3-423C-B6DE-875FFF6EA770}">
          <p14:sldIdLst/>
        </p14:section>
        <p14:section name="스토리 컨셉" id="{3E88707D-ACAF-4A6E-8E07-5809CEA7FEC6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C5B0A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890" autoAdjust="0"/>
  </p:normalViewPr>
  <p:slideViewPr>
    <p:cSldViewPr snapToGrid="0" showGuides="1">
      <p:cViewPr varScale="1">
        <p:scale>
          <a:sx n="111" d="100"/>
          <a:sy n="111" d="100"/>
        </p:scale>
        <p:origin x="456" y="150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2019-11-28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437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72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95" r:id="rId17"/>
    <p:sldLayoutId id="21474837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18" Type="http://schemas.microsoft.com/office/2007/relationships/hdphoto" Target="../media/hdphoto7.wdp"/><Relationship Id="rId3" Type="http://schemas.openxmlformats.org/officeDocument/2006/relationships/image" Target="../media/image36.jpg"/><Relationship Id="rId21" Type="http://schemas.openxmlformats.org/officeDocument/2006/relationships/image" Target="../media/image46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microsoft.com/office/2007/relationships/hdphoto" Target="../media/hdphoto1.wdp"/><Relationship Id="rId15" Type="http://schemas.openxmlformats.org/officeDocument/2006/relationships/image" Target="../media/image43.png"/><Relationship Id="rId23" Type="http://schemas.openxmlformats.org/officeDocument/2006/relationships/image" Target="../media/image1.png"/><Relationship Id="rId10" Type="http://schemas.microsoft.com/office/2007/relationships/hdphoto" Target="../media/hdphoto3.wdp"/><Relationship Id="rId19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microsoft.com/office/2007/relationships/hdphoto" Target="../media/hdphoto5.wdp"/><Relationship Id="rId22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7.jpg"/><Relationship Id="rId7" Type="http://schemas.openxmlformats.org/officeDocument/2006/relationships/image" Target="../media/image52.jpeg"/><Relationship Id="rId12" Type="http://schemas.microsoft.com/office/2007/relationships/hdphoto" Target="../media/hdphoto4.wd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41.png"/><Relationship Id="rId5" Type="http://schemas.openxmlformats.org/officeDocument/2006/relationships/image" Target="../media/image19.jpeg"/><Relationship Id="rId10" Type="http://schemas.openxmlformats.org/officeDocument/2006/relationships/image" Target="../media/image54.png"/><Relationship Id="rId4" Type="http://schemas.openxmlformats.org/officeDocument/2006/relationships/image" Target="../media/image18.jpg"/><Relationship Id="rId9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57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6.jpg"/><Relationship Id="rId7" Type="http://schemas.openxmlformats.org/officeDocument/2006/relationships/image" Target="../media/image1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29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  <p:extLst>
      <p:ext uri="{BB962C8B-B14F-4D97-AF65-F5344CB8AC3E}">
        <p14:creationId xmlns:p14="http://schemas.microsoft.com/office/powerpoint/2010/main" val="174738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6D81CF6-9A66-44E6-896F-C1DCF716A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62918"/>
              </p:ext>
            </p:extLst>
          </p:nvPr>
        </p:nvGraphicFramePr>
        <p:xfrm>
          <a:off x="419100" y="1605341"/>
          <a:ext cx="11150977" cy="451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237844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4943478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스킬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84958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체력이 마나이다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플레이 시간에 따라 점차 체력이 감소한다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스킬을 사용하면 사용한 스킬에 해당하는 수치 만큼 체력이 감소된다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빠르고 효율적인 방법으로 몬스터를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처치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처치한 몬스터의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빼앗는다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캐릭터의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회복시켜주는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몬스터를 처치하면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가 크게 회복된다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48716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대상을 선정하는 범위가 방 전체인 경우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피지컬 로 회피가 불가능한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정지시켜 공격을 일시적으로 하지 못하게 만든다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16341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캐릭터의 위치를 기준으로 일정 범위를 공격하는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29242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아닌 방의 랜덤 좌표를 기준으로 공격 범위를 선정해 공격을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99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57CD45-8936-4953-98B6-27AEAF7CB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701465"/>
              </p:ext>
            </p:extLst>
          </p:nvPr>
        </p:nvGraphicFramePr>
        <p:xfrm>
          <a:off x="520511" y="1402586"/>
          <a:ext cx="11150977" cy="259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3788152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피지컬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 스킬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25529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대상이 이동하며 이동 경로를 공격 또는 이동 후 도착 지점에 공격을 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요소의 이동 경로를 파악해 미리 회피 하거나 이동 기술을 활용해 회피한다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대상의 움직임을 정지시켜 제거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움직임을 느리게 만들어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1386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방해요소가 멀리서 탄을 날려 유저를 공격하는 상황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보편적인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캐릭터를 움직여 회피한다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시간을 정지 또는 느리게 움직여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구조물을 만들어 일시적으로 방어한다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7797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방해요소의 공격 범위에 유저가 들어온 경우 유저를 공격하는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회피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정지 기술로 대상의 공격을 중지시킨다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캐릭터의 시간을 빠르게 진행시켜 방어막을 활성화 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시간을 정지 또는 느리게 만들어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공격의 대상의 시간을 빠르게 진행시켜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자연사</a:t>
                      </a:r>
                      <a:r>
                        <a:rPr lang="en-US" altLang="ko-KR" sz="800" dirty="0"/>
                        <a:t>’</a:t>
                      </a:r>
                      <a:r>
                        <a:rPr lang="ko-KR" altLang="en-US" sz="800" dirty="0"/>
                        <a:t>시킨다</a:t>
                      </a:r>
                      <a:r>
                        <a:rPr lang="en-US" altLang="ko-KR" sz="800" dirty="0"/>
                        <a:t>.(</a:t>
                      </a:r>
                      <a:r>
                        <a:rPr lang="ko-KR" altLang="en-US" sz="800" dirty="0"/>
                        <a:t>시간을 회복할 수 없음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27348"/>
                  </a:ext>
                </a:extLst>
              </a:tr>
            </a:tbl>
          </a:graphicData>
        </a:graphic>
      </p:graphicFrame>
      <p:pic>
        <p:nvPicPr>
          <p:cNvPr id="52226" name="Picture 2">
            <a:extLst>
              <a:ext uri="{FF2B5EF4-FFF2-40B4-BE49-F238E27FC236}">
                <a16:creationId xmlns:a16="http://schemas.microsoft.com/office/drawing/2014/main" id="{9AAE355D-841A-4DAB-B4DB-008E6DA2AF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68" y="4555740"/>
            <a:ext cx="2847975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4A4F5-C88D-4765-A663-72EE46ACCB38}"/>
              </a:ext>
            </a:extLst>
          </p:cNvPr>
          <p:cNvSpPr txBox="1"/>
          <p:nvPr/>
        </p:nvSpPr>
        <p:spPr>
          <a:xfrm>
            <a:off x="1181968" y="4101106"/>
            <a:ext cx="4430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참고 자료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퀀텀</a:t>
            </a:r>
            <a:r>
              <a:rPr lang="ko-KR" altLang="en-US" sz="1400" dirty="0"/>
              <a:t> 브레이크</a:t>
            </a:r>
            <a:r>
              <a:rPr lang="en-US" altLang="ko-KR" sz="1400" dirty="0"/>
              <a:t>_Quantum Break </a:t>
            </a:r>
            <a:r>
              <a:rPr lang="ko-KR" altLang="en-US" sz="1400" dirty="0"/>
              <a:t>액션 장면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930C8-FAA3-457D-A156-F5DDCF9976E6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09AD57-CFE4-4C75-ABC9-6B19888B38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30" y="4555740"/>
            <a:ext cx="2922539" cy="16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>
            <a:extLst>
              <a:ext uri="{FF2B5EF4-FFF2-40B4-BE49-F238E27FC236}">
                <a16:creationId xmlns:a16="http://schemas.microsoft.com/office/drawing/2014/main" id="{43582A1D-6BA9-431C-85E2-811D92CEC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56" y="4555041"/>
            <a:ext cx="2839558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7EC5-D1F4-41D8-8D14-7A9E70F6AE67}"/>
              </a:ext>
            </a:extLst>
          </p:cNvPr>
          <p:cNvSpPr txBox="1"/>
          <p:nvPr/>
        </p:nvSpPr>
        <p:spPr>
          <a:xfrm>
            <a:off x="1210335" y="6156236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적에게 빠르게 접근해 처지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04F7D3-0CF6-4850-9A98-5DB51F1D0BA0}"/>
              </a:ext>
            </a:extLst>
          </p:cNvPr>
          <p:cNvSpPr txBox="1"/>
          <p:nvPr/>
        </p:nvSpPr>
        <p:spPr>
          <a:xfrm>
            <a:off x="4672012" y="6156236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다가오는 </a:t>
            </a:r>
            <a:r>
              <a:rPr lang="ko-KR" altLang="en-US" sz="1400"/>
              <a:t>위협을 시간을 멈춰 회피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85E69-8126-4B55-9DE6-E1B37805A144}"/>
              </a:ext>
            </a:extLst>
          </p:cNvPr>
          <p:cNvSpPr txBox="1"/>
          <p:nvPr/>
        </p:nvSpPr>
        <p:spPr>
          <a:xfrm>
            <a:off x="8172556" y="6156236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빠르게 이동해 적의 공격을 회피</a:t>
            </a:r>
          </a:p>
        </p:txBody>
      </p:sp>
    </p:spTree>
    <p:extLst>
      <p:ext uri="{BB962C8B-B14F-4D97-AF65-F5344CB8AC3E}">
        <p14:creationId xmlns:p14="http://schemas.microsoft.com/office/powerpoint/2010/main" val="3326382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CD77E-A380-43A3-A65F-F71E7AB0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</a:t>
            </a:r>
            <a:r>
              <a:rPr lang="en-US" altLang="ko-KR" dirty="0"/>
              <a:t>&amp; </a:t>
            </a:r>
            <a:r>
              <a:rPr lang="ko-KR" altLang="en-US" dirty="0"/>
              <a:t>무기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DD952-E1C6-41A6-8402-12D62CD6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775" y="1384300"/>
            <a:ext cx="11315700" cy="4914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인벤토리에 무기도 함께 저장되며 무기에 부여한 특성을 무기 합성으로 다른 무기로 이전 시키거나 다른 새로운 무기를 획득할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낮은 단계의 무기로 상대적으로 높은 단계의 무기를 강화할 수 있는 기능도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원한다면 특성을 </a:t>
            </a:r>
            <a:r>
              <a:rPr lang="en-US" altLang="ko-KR" sz="1200" dirty="0"/>
              <a:t>2</a:t>
            </a:r>
            <a:r>
              <a:rPr lang="ko-KR" altLang="en-US" sz="1200" dirty="0"/>
              <a:t>개만 부여할 수 있는 무기를 일정 재료를 투입해 확률적으로 </a:t>
            </a:r>
            <a:r>
              <a:rPr lang="en-US" altLang="ko-KR" sz="1200" dirty="0"/>
              <a:t>1</a:t>
            </a:r>
            <a:r>
              <a:rPr lang="ko-KR" altLang="en-US" sz="1200" dirty="0"/>
              <a:t>칸 더 늘릴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무기의 성능을 테스트 하며 강화와 합성을 통해 장비를 </a:t>
            </a:r>
            <a:r>
              <a:rPr lang="ko-KR" altLang="en-US" sz="1200" dirty="0" err="1"/>
              <a:t>파밍하며</a:t>
            </a:r>
            <a:r>
              <a:rPr lang="ko-KR" altLang="en-US" sz="1200" dirty="0"/>
              <a:t> 게임을 진행하게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상인을 다양한 분류로 나누어 각각 특징이 되는 기능을 유저가 활용할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상인</a:t>
            </a:r>
            <a:r>
              <a:rPr lang="en-US" altLang="ko-KR" sz="1200" dirty="0"/>
              <a:t>, </a:t>
            </a:r>
            <a:r>
              <a:rPr lang="ko-KR" altLang="en-US" sz="1200" dirty="0"/>
              <a:t>떠돌이 상인</a:t>
            </a:r>
            <a:r>
              <a:rPr lang="en-US" altLang="ko-KR" sz="1200" dirty="0"/>
              <a:t>(</a:t>
            </a:r>
            <a:r>
              <a:rPr lang="ko-KR" altLang="en-US" sz="1200" dirty="0"/>
              <a:t>고급 상인</a:t>
            </a:r>
            <a:r>
              <a:rPr lang="en-US" altLang="ko-KR" sz="1200" dirty="0"/>
              <a:t>), </a:t>
            </a:r>
            <a:r>
              <a:rPr lang="ko-KR" altLang="en-US" sz="1200" dirty="0"/>
              <a:t>떠돌이 암상인</a:t>
            </a:r>
            <a:r>
              <a:rPr lang="en-US" altLang="ko-KR" sz="1200" dirty="0"/>
              <a:t>(</a:t>
            </a:r>
            <a:r>
              <a:rPr lang="ko-KR" altLang="en-US" sz="1200" dirty="0"/>
              <a:t>재화가 아닌 다른 것의 </a:t>
            </a:r>
            <a:r>
              <a:rPr lang="ko-KR" altLang="en-US" sz="1200" dirty="0" err="1"/>
              <a:t>패널티를</a:t>
            </a:r>
            <a:r>
              <a:rPr lang="ko-KR" altLang="en-US" sz="1200" dirty="0"/>
              <a:t> 조건으로 좋은 효과의 아이템을 판매</a:t>
            </a:r>
            <a:r>
              <a:rPr lang="en-US" altLang="ko-KR" sz="1200" dirty="0"/>
              <a:t>), </a:t>
            </a:r>
            <a:r>
              <a:rPr lang="ko-KR" altLang="en-US" sz="1200" dirty="0"/>
              <a:t>효과부여 상인</a:t>
            </a:r>
            <a:r>
              <a:rPr lang="en-US" altLang="ko-KR" sz="1200" dirty="0"/>
              <a:t>, </a:t>
            </a:r>
            <a:r>
              <a:rPr lang="ko-KR" altLang="en-US" sz="1200" dirty="0"/>
              <a:t>무기 강화 상인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아이템의 등급에 따라 가격을 책정해 두고 해당아이템이 실제 상인이 판매할 때는 최대 </a:t>
            </a:r>
            <a:r>
              <a:rPr lang="en-US" altLang="ko-KR" sz="1200" dirty="0"/>
              <a:t>50% </a:t>
            </a:r>
            <a:r>
              <a:rPr lang="ko-KR" altLang="en-US" sz="1200" dirty="0"/>
              <a:t>에서</a:t>
            </a:r>
            <a:r>
              <a:rPr lang="en-US" altLang="ko-KR" sz="1200" dirty="0"/>
              <a:t> 0% </a:t>
            </a:r>
            <a:r>
              <a:rPr lang="ko-KR" altLang="en-US" sz="1200" dirty="0"/>
              <a:t>까지 할인을 적용해 판매하도록 시스템을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던전에서 사용하는 코인으로 아이템을 구매할 수 있지만 잼을 사용해 아이템을 구매할 수 도 있다 </a:t>
            </a:r>
            <a:r>
              <a:rPr lang="en-US" altLang="ko-KR" sz="1200" dirty="0"/>
              <a:t>( </a:t>
            </a:r>
            <a:r>
              <a:rPr lang="ko-KR" altLang="en-US" sz="1200" dirty="0"/>
              <a:t>대신 해당 방식은 구매 횟수에 따라 점차 가격이 증가하도록 함</a:t>
            </a:r>
            <a:r>
              <a:rPr lang="en-US" altLang="ko-KR" sz="1200" dirty="0"/>
              <a:t>, </a:t>
            </a:r>
            <a:r>
              <a:rPr lang="ko-KR" altLang="en-US" sz="1200" dirty="0"/>
              <a:t>증가 횟수는 전체 게임에서 관리되어 초기화 되지 않고 계속 쌓인다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상인의 활용은 </a:t>
            </a:r>
            <a:r>
              <a:rPr lang="en-US" altLang="ko-KR" sz="1200" dirty="0"/>
              <a:t>1</a:t>
            </a:r>
            <a:r>
              <a:rPr lang="ko-KR" altLang="en-US" sz="1200" dirty="0"/>
              <a:t>회성으로 한번 상인 판매정보를 닫으면 다시 해당 방의 상인을 통해 아이템을 구매할 수 없다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아이템을 구매할 여건이 되는지 </a:t>
            </a:r>
            <a:r>
              <a:rPr lang="en-US" altLang="ko-KR" sz="1200" dirty="0"/>
              <a:t>1</a:t>
            </a:r>
            <a:r>
              <a:rPr lang="ko-KR" altLang="en-US" sz="1200" dirty="0"/>
              <a:t>차적으로 상인이 판매하려는 아이템 최소 가격을 기준으로 비교해 유저에게 보여줄지 말지 결정한다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구입이 불가능하다고 판단되면 상인이 등장해도 상인의 코멘트를 통해 유저가 구입할 아이템이 없다는 것을 알려주고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반대로 있다면 상점창을 열어 구입할 수 있는 아이템이 있다는 것을 보여준다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추가로 유저가 코인 부족으로 원하는 무기를 구입하지 </a:t>
            </a:r>
            <a:r>
              <a:rPr lang="ko-KR" altLang="en-US" sz="1200" dirty="0" err="1"/>
              <a:t>못할때</a:t>
            </a:r>
            <a:r>
              <a:rPr lang="ko-KR" altLang="en-US" sz="1200" dirty="0"/>
              <a:t> 유저가 사용하는 무기를 </a:t>
            </a:r>
            <a:r>
              <a:rPr lang="ko-KR" altLang="en-US" sz="1200" dirty="0" err="1"/>
              <a:t>함꼐</a:t>
            </a:r>
            <a:r>
              <a:rPr lang="ko-KR" altLang="en-US" sz="1200" dirty="0"/>
              <a:t> 가격으로 책정해 코인과 함께 대가로 판매하여 무기를 바꿔 착용할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443CD-CB7C-436E-90E7-E71032BE14F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C8B46-3DB4-42EF-85D1-CECE87B8B7D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4E1903-0DFC-4466-9F29-1C0E04F80ED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C233C6-EBF9-4A46-994E-5A000CECFA6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DBFA49-3E29-427D-BA94-9AE6E821AFB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33673-7D82-40D9-B710-4379B872D51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1CD866-8C0B-4243-B155-B25731033DC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22" name="그림 21" descr="쥐고있는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EA094AFA-35B3-431A-95B0-C358D203B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2"/>
          <a:stretch/>
        </p:blipFill>
        <p:spPr>
          <a:xfrm>
            <a:off x="-3765428" y="4196195"/>
            <a:ext cx="1969179" cy="2121237"/>
          </a:xfrm>
          <a:prstGeom prst="rect">
            <a:avLst/>
          </a:prstGeom>
        </p:spPr>
      </p:pic>
      <p:pic>
        <p:nvPicPr>
          <p:cNvPr id="26" name="그림 25" descr="앉아있는, 노트북, 화면, 텔레비전이(가) 표시된 사진&#10;&#10;자동 생성된 설명">
            <a:extLst>
              <a:ext uri="{FF2B5EF4-FFF2-40B4-BE49-F238E27FC236}">
                <a16:creationId xmlns:a16="http://schemas.microsoft.com/office/drawing/2014/main" id="{B40B525E-5943-4DA9-9F9F-812437C06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6824" y="3326057"/>
            <a:ext cx="600075" cy="6477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A1143A-1449-4F71-BDE2-294337E99E04}"/>
              </a:ext>
            </a:extLst>
          </p:cNvPr>
          <p:cNvSpPr/>
          <p:nvPr/>
        </p:nvSpPr>
        <p:spPr>
          <a:xfrm>
            <a:off x="2796240" y="7634385"/>
            <a:ext cx="2809875" cy="1756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4FB6376-81C8-4EE5-9EB6-862671A40CB4}"/>
              </a:ext>
            </a:extLst>
          </p:cNvPr>
          <p:cNvSpPr/>
          <p:nvPr/>
        </p:nvSpPr>
        <p:spPr>
          <a:xfrm>
            <a:off x="2999975" y="7864719"/>
            <a:ext cx="571500" cy="56197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52126E-4742-4BFD-B80C-9A88DE2003C2}"/>
              </a:ext>
            </a:extLst>
          </p:cNvPr>
          <p:cNvSpPr/>
          <p:nvPr/>
        </p:nvSpPr>
        <p:spPr>
          <a:xfrm>
            <a:off x="2999975" y="8753092"/>
            <a:ext cx="571500" cy="561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39D539-3FFB-4E5E-B081-588CDD512172}"/>
              </a:ext>
            </a:extLst>
          </p:cNvPr>
          <p:cNvSpPr txBox="1"/>
          <p:nvPr/>
        </p:nvSpPr>
        <p:spPr>
          <a:xfrm>
            <a:off x="2999975" y="8521317"/>
            <a:ext cx="57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특성 </a:t>
            </a:r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160C0-3B4C-439A-8EA6-B0F6D7393EBE}"/>
              </a:ext>
            </a:extLst>
          </p:cNvPr>
          <p:cNvSpPr txBox="1"/>
          <p:nvPr/>
        </p:nvSpPr>
        <p:spPr>
          <a:xfrm>
            <a:off x="2999975" y="7634385"/>
            <a:ext cx="57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특성 </a:t>
            </a:r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33" name="그림 32" descr="시계, 가방이(가) 표시된 사진&#10;&#10;자동 생성된 설명">
            <a:extLst>
              <a:ext uri="{FF2B5EF4-FFF2-40B4-BE49-F238E27FC236}">
                <a16:creationId xmlns:a16="http://schemas.microsoft.com/office/drawing/2014/main" id="{A936D35B-AA79-4F7C-8866-46B646B96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27" y="8849499"/>
            <a:ext cx="398995" cy="3989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40B7E29-0471-48B5-B724-D4E269A0F3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489" b="96276" l="12138" r="174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9" t="62766" r="81843" b="1"/>
          <a:stretch/>
        </p:blipFill>
        <p:spPr>
          <a:xfrm>
            <a:off x="3025408" y="7907963"/>
            <a:ext cx="498835" cy="48616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EFB567-5EA5-4338-A1FA-9032918710EB}"/>
              </a:ext>
            </a:extLst>
          </p:cNvPr>
          <p:cNvSpPr/>
          <p:nvPr/>
        </p:nvSpPr>
        <p:spPr>
          <a:xfrm>
            <a:off x="3720165" y="7895995"/>
            <a:ext cx="1589301" cy="4981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스킬 효과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BE0E790-8A08-4783-B2D1-76A355D50DF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922247" y="8145059"/>
            <a:ext cx="873993" cy="36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6E0A29-3E68-4FE4-8E4F-BF798C20F9E9}"/>
              </a:ext>
            </a:extLst>
          </p:cNvPr>
          <p:cNvSpPr/>
          <p:nvPr/>
        </p:nvSpPr>
        <p:spPr>
          <a:xfrm>
            <a:off x="3720165" y="8799931"/>
            <a:ext cx="1589301" cy="4981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없음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BDFAAC-49E9-496C-8576-311C28A3CB45}"/>
              </a:ext>
            </a:extLst>
          </p:cNvPr>
          <p:cNvSpPr/>
          <p:nvPr/>
        </p:nvSpPr>
        <p:spPr>
          <a:xfrm>
            <a:off x="1531752" y="7391017"/>
            <a:ext cx="4312488" cy="223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시계이(가) 표시된 사진&#10;&#10;자동 생성된 설명">
            <a:extLst>
              <a:ext uri="{FF2B5EF4-FFF2-40B4-BE49-F238E27FC236}">
                <a16:creationId xmlns:a16="http://schemas.microsoft.com/office/drawing/2014/main" id="{BF161668-EA0E-4BB8-B05B-2DD3B280F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" y="1615256"/>
            <a:ext cx="4328535" cy="2249619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2AAFE46-7D71-448A-8BEF-1C778B69B0A2}"/>
              </a:ext>
            </a:extLst>
          </p:cNvPr>
          <p:cNvGrpSpPr/>
          <p:nvPr/>
        </p:nvGrpSpPr>
        <p:grpSpPr>
          <a:xfrm>
            <a:off x="1124130" y="4186584"/>
            <a:ext cx="4312488" cy="2249619"/>
            <a:chOff x="1124130" y="4231147"/>
            <a:chExt cx="4312488" cy="224961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BFB1F78-A4A3-4D79-9C6C-0FBD020268FF}"/>
                </a:ext>
              </a:extLst>
            </p:cNvPr>
            <p:cNvGrpSpPr/>
            <p:nvPr/>
          </p:nvGrpSpPr>
          <p:grpSpPr>
            <a:xfrm>
              <a:off x="1712439" y="4231147"/>
              <a:ext cx="2768386" cy="971191"/>
              <a:chOff x="1282921" y="4398603"/>
              <a:chExt cx="2768386" cy="971191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AB17C7BE-F75C-44C9-BC6A-0E266B7AD1F7}"/>
                  </a:ext>
                </a:extLst>
              </p:cNvPr>
              <p:cNvGrpSpPr/>
              <p:nvPr/>
            </p:nvGrpSpPr>
            <p:grpSpPr>
              <a:xfrm>
                <a:off x="2256886" y="4398603"/>
                <a:ext cx="600075" cy="971191"/>
                <a:chOff x="1576990" y="4485080"/>
                <a:chExt cx="600075" cy="971191"/>
              </a:xfrm>
            </p:grpSpPr>
            <p:pic>
              <p:nvPicPr>
                <p:cNvPr id="46" name="그림 45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824037A7-ABCC-492D-8704-7C71A751D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6990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E931CE7-3AD2-462D-9248-4F30D7B09BDC}"/>
                    </a:ext>
                  </a:extLst>
                </p:cNvPr>
                <p:cNvSpPr txBox="1"/>
                <p:nvPr/>
              </p:nvSpPr>
              <p:spPr>
                <a:xfrm>
                  <a:off x="159127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1</a:t>
                  </a:r>
                  <a:endParaRPr lang="ko-KR" altLang="en-US" sz="1100" dirty="0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9966EDE-B176-49C4-8522-BC33CD1F5F1D}"/>
                  </a:ext>
                </a:extLst>
              </p:cNvPr>
              <p:cNvGrpSpPr/>
              <p:nvPr/>
            </p:nvGrpSpPr>
            <p:grpSpPr>
              <a:xfrm>
                <a:off x="1282921" y="4398603"/>
                <a:ext cx="600075" cy="971191"/>
                <a:chOff x="2851157" y="4485080"/>
                <a:chExt cx="600075" cy="971191"/>
              </a:xfrm>
            </p:grpSpPr>
            <p:pic>
              <p:nvPicPr>
                <p:cNvPr id="45" name="그림 44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618A8559-7287-461B-8871-1E90A236E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157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CE110C-DE7A-4719-B98D-6616DFA7CF21}"/>
                    </a:ext>
                  </a:extLst>
                </p:cNvPr>
                <p:cNvSpPr txBox="1"/>
                <p:nvPr/>
              </p:nvSpPr>
              <p:spPr>
                <a:xfrm>
                  <a:off x="285115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3</a:t>
                  </a:r>
                  <a:endParaRPr lang="ko-KR" altLang="en-US" sz="1100" dirty="0"/>
                </a:p>
              </p:txBody>
            </p:sp>
          </p:grpSp>
          <p:sp>
            <p:nvSpPr>
              <p:cNvPr id="51" name="더하기 기호 50">
                <a:extLst>
                  <a:ext uri="{FF2B5EF4-FFF2-40B4-BE49-F238E27FC236}">
                    <a16:creationId xmlns:a16="http://schemas.microsoft.com/office/drawing/2014/main" id="{20C1EEE0-D0FD-4CA2-BD4B-246771A1EAAD}"/>
                  </a:ext>
                </a:extLst>
              </p:cNvPr>
              <p:cNvSpPr/>
              <p:nvPr/>
            </p:nvSpPr>
            <p:spPr>
              <a:xfrm>
                <a:off x="1846952" y="4840977"/>
                <a:ext cx="409934" cy="409934"/>
              </a:xfrm>
              <a:prstGeom prst="mathPlus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같음 기호 51">
                <a:extLst>
                  <a:ext uri="{FF2B5EF4-FFF2-40B4-BE49-F238E27FC236}">
                    <a16:creationId xmlns:a16="http://schemas.microsoft.com/office/drawing/2014/main" id="{5F240BDB-B175-46A0-8E79-DE80EB792B2D}"/>
                  </a:ext>
                </a:extLst>
              </p:cNvPr>
              <p:cNvSpPr/>
              <p:nvPr/>
            </p:nvSpPr>
            <p:spPr>
              <a:xfrm>
                <a:off x="2965985" y="4840977"/>
                <a:ext cx="386815" cy="386815"/>
              </a:xfrm>
              <a:prstGeom prst="mathEqual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AD55B0E3-2BDB-42F6-B9EF-0A613BDB38B5}"/>
                  </a:ext>
                </a:extLst>
              </p:cNvPr>
              <p:cNvGrpSpPr/>
              <p:nvPr/>
            </p:nvGrpSpPr>
            <p:grpSpPr>
              <a:xfrm>
                <a:off x="3451232" y="4398603"/>
                <a:ext cx="600075" cy="971191"/>
                <a:chOff x="2851157" y="4485080"/>
                <a:chExt cx="600075" cy="971191"/>
              </a:xfrm>
            </p:grpSpPr>
            <p:pic>
              <p:nvPicPr>
                <p:cNvPr id="55" name="그림 54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9CAB32A8-EA29-45C7-A071-AACDC1F4C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157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F31D7B-A198-4D1C-95C7-50EAE1FED1B8}"/>
                    </a:ext>
                  </a:extLst>
                </p:cNvPr>
                <p:cNvSpPr txBox="1"/>
                <p:nvPr/>
              </p:nvSpPr>
              <p:spPr>
                <a:xfrm>
                  <a:off x="285115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4</a:t>
                  </a:r>
                  <a:endParaRPr lang="ko-KR" altLang="en-US" sz="1100" dirty="0"/>
                </a:p>
              </p:txBody>
            </p:sp>
          </p:grpSp>
        </p:grpSp>
        <p:pic>
          <p:nvPicPr>
            <p:cNvPr id="58" name="그림 57" descr="앉아있는, 노트북, 화면, 텔레비전이(가) 표시된 사진&#10;&#10;자동 생성된 설명">
              <a:extLst>
                <a:ext uri="{FF2B5EF4-FFF2-40B4-BE49-F238E27FC236}">
                  <a16:creationId xmlns:a16="http://schemas.microsoft.com/office/drawing/2014/main" id="{6B0364B8-08D6-4576-A654-CB4708E7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439" y="5622861"/>
              <a:ext cx="600075" cy="647700"/>
            </a:xfrm>
            <a:prstGeom prst="rect">
              <a:avLst/>
            </a:prstGeom>
          </p:spPr>
        </p:pic>
        <p:pic>
          <p:nvPicPr>
            <p:cNvPr id="51204" name="Picture 4">
              <a:extLst>
                <a:ext uri="{FF2B5EF4-FFF2-40B4-BE49-F238E27FC236}">
                  <a16:creationId xmlns:a16="http://schemas.microsoft.com/office/drawing/2014/main" id="{61B6D8DE-0362-4294-9519-FC34E4D3C2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6" t="53711" r="64955" b="29554"/>
            <a:stretch/>
          </p:blipFill>
          <p:spPr bwMode="auto">
            <a:xfrm>
              <a:off x="2766906" y="5667804"/>
              <a:ext cx="429974" cy="534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더하기 기호 59">
              <a:extLst>
                <a:ext uri="{FF2B5EF4-FFF2-40B4-BE49-F238E27FC236}">
                  <a16:creationId xmlns:a16="http://schemas.microsoft.com/office/drawing/2014/main" id="{B35044F5-4968-4975-837A-200E22004E4F}"/>
                </a:ext>
              </a:extLst>
            </p:cNvPr>
            <p:cNvSpPr/>
            <p:nvPr/>
          </p:nvSpPr>
          <p:spPr>
            <a:xfrm>
              <a:off x="2276470" y="5716407"/>
              <a:ext cx="409934" cy="409934"/>
            </a:xfrm>
            <a:prstGeom prst="mathPlu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같음 기호 60">
              <a:extLst>
                <a:ext uri="{FF2B5EF4-FFF2-40B4-BE49-F238E27FC236}">
                  <a16:creationId xmlns:a16="http://schemas.microsoft.com/office/drawing/2014/main" id="{F5159582-A94D-472F-924F-E75A7F1873B2}"/>
                </a:ext>
              </a:extLst>
            </p:cNvPr>
            <p:cNvSpPr/>
            <p:nvPr/>
          </p:nvSpPr>
          <p:spPr>
            <a:xfrm>
              <a:off x="3395502" y="5727966"/>
              <a:ext cx="386815" cy="386815"/>
            </a:xfrm>
            <a:prstGeom prst="mathEqual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B443D8-BE44-4FAF-99FB-E57007B1AE7C}"/>
                </a:ext>
              </a:extLst>
            </p:cNvPr>
            <p:cNvSpPr txBox="1"/>
            <p:nvPr/>
          </p:nvSpPr>
          <p:spPr>
            <a:xfrm>
              <a:off x="3880750" y="5736707"/>
              <a:ext cx="1224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특성 개방</a:t>
              </a:r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A21998-0AD6-4651-B63D-0731578AF866}"/>
                </a:ext>
              </a:extLst>
            </p:cNvPr>
            <p:cNvSpPr txBox="1"/>
            <p:nvPr/>
          </p:nvSpPr>
          <p:spPr>
            <a:xfrm>
              <a:off x="3880750" y="5185961"/>
              <a:ext cx="12241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무기 강화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F02012E-2D22-4797-9FAB-5C2C187D7F3D}"/>
                </a:ext>
              </a:extLst>
            </p:cNvPr>
            <p:cNvSpPr/>
            <p:nvPr/>
          </p:nvSpPr>
          <p:spPr>
            <a:xfrm>
              <a:off x="1124130" y="4231147"/>
              <a:ext cx="4312488" cy="22496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216" name="그룹 51215">
            <a:extLst>
              <a:ext uri="{FF2B5EF4-FFF2-40B4-BE49-F238E27FC236}">
                <a16:creationId xmlns:a16="http://schemas.microsoft.com/office/drawing/2014/main" id="{5770B460-EE4F-467D-A936-E0FB8967182B}"/>
              </a:ext>
            </a:extLst>
          </p:cNvPr>
          <p:cNvGrpSpPr/>
          <p:nvPr/>
        </p:nvGrpSpPr>
        <p:grpSpPr>
          <a:xfrm>
            <a:off x="171451" y="-8227542"/>
            <a:ext cx="10896598" cy="7169442"/>
            <a:chOff x="171451" y="-8227542"/>
            <a:chExt cx="10896598" cy="7169442"/>
          </a:xfrm>
        </p:grpSpPr>
        <p:pic>
          <p:nvPicPr>
            <p:cNvPr id="51209" name="그림 51208" descr="건물, 불, 실내, 벽난로이(가) 표시된 사진&#10;&#10;자동 생성된 설명">
              <a:extLst>
                <a:ext uri="{FF2B5EF4-FFF2-40B4-BE49-F238E27FC236}">
                  <a16:creationId xmlns:a16="http://schemas.microsoft.com/office/drawing/2014/main" id="{79BE4511-A11B-4D38-A420-7866913CB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4040" y1="84706" x2="61379" y2="64951"/>
                          <a14:foregroundMark x1="61445" y1="57153" x2="61412" y2="55777"/>
                          <a14:foregroundMark x1="58810" y1="38938" x2="51010" y2="24706"/>
                          <a14:foregroundMark x1="51010" y1="24706" x2="30303" y2="61176"/>
                          <a14:foregroundMark x1="30303" y1="61176" x2="34848" y2="81176"/>
                          <a14:foregroundMark x1="34848" y1="81176" x2="54040" y2="85490"/>
                          <a14:foregroundMark x1="51010" y1="22745" x2="48990" y2="23529"/>
                          <a14:foregroundMark x1="37374" y1="29412" x2="37374" y2="29412"/>
                          <a14:foregroundMark x1="34343" y1="28235" x2="34343" y2="28235"/>
                          <a14:foregroundMark x1="34848" y1="29804" x2="43434" y2="27843"/>
                          <a14:foregroundMark x1="49495" y1="24706" x2="53535" y2="22353"/>
                          <a14:backgroundMark x1="68182" y1="36078" x2="63636" y2="56078"/>
                          <a14:backgroundMark x1="63636" y1="56078" x2="78788" y2="72157"/>
                          <a14:backgroundMark x1="78788" y1="72157" x2="82828" y2="50588"/>
                          <a14:backgroundMark x1="82828" y1="50588" x2="68687" y2="360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52" y="-8227542"/>
              <a:ext cx="2264236" cy="2916062"/>
            </a:xfrm>
            <a:prstGeom prst="rect">
              <a:avLst/>
            </a:prstGeom>
          </p:spPr>
        </p:pic>
        <p:grpSp>
          <p:nvGrpSpPr>
            <p:cNvPr id="51215" name="그룹 51214">
              <a:extLst>
                <a:ext uri="{FF2B5EF4-FFF2-40B4-BE49-F238E27FC236}">
                  <a16:creationId xmlns:a16="http://schemas.microsoft.com/office/drawing/2014/main" id="{F99FE992-717E-4767-BCD9-84F8020E8FE7}"/>
                </a:ext>
              </a:extLst>
            </p:cNvPr>
            <p:cNvGrpSpPr/>
            <p:nvPr/>
          </p:nvGrpSpPr>
          <p:grpSpPr>
            <a:xfrm>
              <a:off x="171451" y="-7791450"/>
              <a:ext cx="10896598" cy="6733350"/>
              <a:chOff x="171451" y="-7791450"/>
              <a:chExt cx="10896598" cy="6733350"/>
            </a:xfrm>
          </p:grpSpPr>
          <p:pic>
            <p:nvPicPr>
              <p:cNvPr id="51201" name="그림 51200" descr="잔디, 앉아있는, 놓은, 검은색이(가) 표시된 사진&#10;&#10;자동 생성된 설명">
                <a:extLst>
                  <a:ext uri="{FF2B5EF4-FFF2-40B4-BE49-F238E27FC236}">
                    <a16:creationId xmlns:a16="http://schemas.microsoft.com/office/drawing/2014/main" id="{178A0636-16C7-4106-9E38-58CB071E5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450" y="-3916221"/>
                <a:ext cx="1657350" cy="2762250"/>
              </a:xfrm>
              <a:prstGeom prst="rect">
                <a:avLst/>
              </a:prstGeom>
            </p:spPr>
          </p:pic>
          <p:pic>
            <p:nvPicPr>
              <p:cNvPr id="51207" name="그림 51206">
                <a:extLst>
                  <a:ext uri="{FF2B5EF4-FFF2-40B4-BE49-F238E27FC236}">
                    <a16:creationId xmlns:a16="http://schemas.microsoft.com/office/drawing/2014/main" id="{8999C0A7-1FAE-44A9-9EE2-1204AF01E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3996" y="-6661256"/>
                <a:ext cx="1838325" cy="2486025"/>
              </a:xfrm>
              <a:prstGeom prst="rect">
                <a:avLst/>
              </a:prstGeom>
            </p:spPr>
          </p:pic>
          <p:pic>
            <p:nvPicPr>
              <p:cNvPr id="51211" name="그림 51210" descr="우산, 쥐고있는, 스키타기이(가) 표시된 사진&#10;&#10;자동 생성된 설명">
                <a:extLst>
                  <a:ext uri="{FF2B5EF4-FFF2-40B4-BE49-F238E27FC236}">
                    <a16:creationId xmlns:a16="http://schemas.microsoft.com/office/drawing/2014/main" id="{BC51C880-9135-4C45-AD5B-9C5EC2A70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5886" y="-6799368"/>
                <a:ext cx="1955301" cy="2762250"/>
              </a:xfrm>
              <a:prstGeom prst="rect">
                <a:avLst/>
              </a:prstGeom>
            </p:spPr>
          </p:pic>
          <p:sp>
            <p:nvSpPr>
              <p:cNvPr id="51212" name="화살표: 오른쪽 51211">
                <a:extLst>
                  <a:ext uri="{FF2B5EF4-FFF2-40B4-BE49-F238E27FC236}">
                    <a16:creationId xmlns:a16="http://schemas.microsoft.com/office/drawing/2014/main" id="{C68FAC7C-0573-49EB-B559-82E66481E6F5}"/>
                  </a:ext>
                </a:extLst>
              </p:cNvPr>
              <p:cNvSpPr/>
              <p:nvPr/>
            </p:nvSpPr>
            <p:spPr>
              <a:xfrm rot="19404493">
                <a:off x="6063674" y="-4605122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화살표: 오른쪽 76">
                <a:extLst>
                  <a:ext uri="{FF2B5EF4-FFF2-40B4-BE49-F238E27FC236}">
                    <a16:creationId xmlns:a16="http://schemas.microsoft.com/office/drawing/2014/main" id="{F277EDAC-21FA-4940-9058-25B09B1A2211}"/>
                  </a:ext>
                </a:extLst>
              </p:cNvPr>
              <p:cNvSpPr/>
              <p:nvPr/>
            </p:nvSpPr>
            <p:spPr>
              <a:xfrm rot="13500000">
                <a:off x="3232866" y="-4485089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화살표: 오른쪽 77">
                <a:extLst>
                  <a:ext uri="{FF2B5EF4-FFF2-40B4-BE49-F238E27FC236}">
                    <a16:creationId xmlns:a16="http://schemas.microsoft.com/office/drawing/2014/main" id="{0C445167-2C6E-4F68-968D-A0521DB54BD8}"/>
                  </a:ext>
                </a:extLst>
              </p:cNvPr>
              <p:cNvSpPr/>
              <p:nvPr/>
            </p:nvSpPr>
            <p:spPr>
              <a:xfrm rot="16200000">
                <a:off x="4746448" y="-5339494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213" name="TextBox 51212">
                <a:extLst>
                  <a:ext uri="{FF2B5EF4-FFF2-40B4-BE49-F238E27FC236}">
                    <a16:creationId xmlns:a16="http://schemas.microsoft.com/office/drawing/2014/main" id="{6737E815-8225-4BE7-9A16-566F26AB6517}"/>
                  </a:ext>
                </a:extLst>
              </p:cNvPr>
              <p:cNvSpPr txBox="1"/>
              <p:nvPr/>
            </p:nvSpPr>
            <p:spPr>
              <a:xfrm>
                <a:off x="1763762" y="-422923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특성 부여 상인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DBC0E70-B591-4815-A8A5-4564542C3253}"/>
                  </a:ext>
                </a:extLst>
              </p:cNvPr>
              <p:cNvSpPr txBox="1"/>
              <p:nvPr/>
            </p:nvSpPr>
            <p:spPr>
              <a:xfrm>
                <a:off x="7770520" y="-399526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암흑  상인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3CB88BB-BF82-4C69-8EB7-0ACC881D3EC4}"/>
                  </a:ext>
                </a:extLst>
              </p:cNvPr>
              <p:cNvSpPr txBox="1"/>
              <p:nvPr/>
            </p:nvSpPr>
            <p:spPr>
              <a:xfrm>
                <a:off x="4924426" y="-5614588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무기 강화 상인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B25C9A4-FF33-419C-B745-222695076AD7}"/>
                  </a:ext>
                </a:extLst>
              </p:cNvPr>
              <p:cNvSpPr txBox="1"/>
              <p:nvPr/>
            </p:nvSpPr>
            <p:spPr>
              <a:xfrm>
                <a:off x="4958754" y="-155408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일반  상인</a:t>
                </a:r>
              </a:p>
            </p:txBody>
          </p:sp>
          <p:sp>
            <p:nvSpPr>
              <p:cNvPr id="51214" name="직사각형 51213">
                <a:extLst>
                  <a:ext uri="{FF2B5EF4-FFF2-40B4-BE49-F238E27FC236}">
                    <a16:creationId xmlns:a16="http://schemas.microsoft.com/office/drawing/2014/main" id="{6147ED21-E30C-4942-84D7-B3327824A255}"/>
                  </a:ext>
                </a:extLst>
              </p:cNvPr>
              <p:cNvSpPr/>
              <p:nvPr/>
            </p:nvSpPr>
            <p:spPr>
              <a:xfrm>
                <a:off x="171451" y="-7791450"/>
                <a:ext cx="10896598" cy="67333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1202" name="Picture 2">
            <a:extLst>
              <a:ext uri="{FF2B5EF4-FFF2-40B4-BE49-F238E27FC236}">
                <a16:creationId xmlns:a16="http://schemas.microsoft.com/office/drawing/2014/main" id="{F46CDF82-58F8-4BD6-895D-E459205A4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7309" r="82144" b="87695"/>
          <a:stretch/>
        </p:blipFill>
        <p:spPr bwMode="auto">
          <a:xfrm>
            <a:off x="-5010151" y="-3563025"/>
            <a:ext cx="723901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72E0D8F2-E962-48E3-BBE0-B2C5415FE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13090" r="82144" b="81914"/>
          <a:stretch/>
        </p:blipFill>
        <p:spPr bwMode="auto">
          <a:xfrm>
            <a:off x="-5010152" y="-2532918"/>
            <a:ext cx="723901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59E7A84B-5527-4C1E-9DE3-A189E9873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18868" r="82144" b="76136"/>
          <a:stretch/>
        </p:blipFill>
        <p:spPr bwMode="auto">
          <a:xfrm>
            <a:off x="-5010153" y="-1369421"/>
            <a:ext cx="723901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3EFDE344-D1A5-4446-9A66-B5BFD8B5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273" y="-2899563"/>
            <a:ext cx="42862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3CB03D-FCCA-498A-9C88-E468C9DE30D4}"/>
              </a:ext>
            </a:extLst>
          </p:cNvPr>
          <p:cNvGrpSpPr/>
          <p:nvPr/>
        </p:nvGrpSpPr>
        <p:grpSpPr>
          <a:xfrm>
            <a:off x="-6223000" y="7057227"/>
            <a:ext cx="5245100" cy="3151047"/>
            <a:chOff x="-6223000" y="7057227"/>
            <a:chExt cx="5245100" cy="3151047"/>
          </a:xfrm>
        </p:grpSpPr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44DCA618-8EDF-45F8-916A-D34D3316C8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24862" r="82144" b="70142"/>
            <a:stretch/>
          </p:blipFill>
          <p:spPr bwMode="auto">
            <a:xfrm>
              <a:off x="-5516749" y="9095991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내용 개체 틀 8">
              <a:extLst>
                <a:ext uri="{FF2B5EF4-FFF2-40B4-BE49-F238E27FC236}">
                  <a16:creationId xmlns:a16="http://schemas.microsoft.com/office/drawing/2014/main" id="{00AF5D27-5A6B-42DD-8550-22AE88295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651"/>
            <a:stretch/>
          </p:blipFill>
          <p:spPr>
            <a:xfrm>
              <a:off x="-3097104" y="7057227"/>
              <a:ext cx="1300855" cy="2006602"/>
            </a:xfrm>
            <a:prstGeom prst="rect">
              <a:avLst/>
            </a:prstGeom>
          </p:spPr>
        </p:pic>
        <p:pic>
          <p:nvPicPr>
            <p:cNvPr id="65" name="내용 개체 틀 5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3A4B5F69-F7CE-4D7E-AB5B-9878A93D7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65"/>
            <a:stretch/>
          </p:blipFill>
          <p:spPr>
            <a:xfrm>
              <a:off x="-5383402" y="7160269"/>
              <a:ext cx="1331716" cy="1408899"/>
            </a:xfrm>
            <a:prstGeom prst="rect">
              <a:avLst/>
            </a:prstGeom>
          </p:spPr>
        </p:pic>
        <p:pic>
          <p:nvPicPr>
            <p:cNvPr id="66" name="내용 개체 틀 5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EED53AF2-47BD-4D4F-93D9-5573065E3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" t="83397" r="79769" b="2558"/>
            <a:stretch/>
          </p:blipFill>
          <p:spPr>
            <a:xfrm>
              <a:off x="-4706596" y="9095991"/>
              <a:ext cx="723901" cy="74492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E5F24-66D1-4AAB-A020-019AE213AA1D}"/>
                </a:ext>
              </a:extLst>
            </p:cNvPr>
            <p:cNvSpPr txBox="1"/>
            <p:nvPr/>
          </p:nvSpPr>
          <p:spPr>
            <a:xfrm>
              <a:off x="-5477965" y="98389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착용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4C3F5F-DBBB-4BC1-8391-C886DD887BB3}"/>
                </a:ext>
              </a:extLst>
            </p:cNvPr>
            <p:cNvSpPr txBox="1"/>
            <p:nvPr/>
          </p:nvSpPr>
          <p:spPr>
            <a:xfrm>
              <a:off x="-4667812" y="98389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소비</a:t>
              </a:r>
            </a:p>
          </p:txBody>
        </p:sp>
        <p:sp>
          <p:nvSpPr>
            <p:cNvPr id="12" name="화살표: 위쪽 11">
              <a:extLst>
                <a:ext uri="{FF2B5EF4-FFF2-40B4-BE49-F238E27FC236}">
                  <a16:creationId xmlns:a16="http://schemas.microsoft.com/office/drawing/2014/main" id="{414F4648-E791-4562-A4DA-399A32EA4461}"/>
                </a:ext>
              </a:extLst>
            </p:cNvPr>
            <p:cNvSpPr/>
            <p:nvPr/>
          </p:nvSpPr>
          <p:spPr>
            <a:xfrm>
              <a:off x="-4908550" y="8569168"/>
              <a:ext cx="336550" cy="466882"/>
            </a:xfrm>
            <a:prstGeom prst="upArrow">
              <a:avLst/>
            </a:prstGeom>
            <a:solidFill>
              <a:srgbClr val="7C5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E6746DB0-4EC9-416C-9C84-C8F8C8EBBE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6" t="53711" r="64955" b="29554"/>
            <a:stretch/>
          </p:blipFill>
          <p:spPr bwMode="auto">
            <a:xfrm>
              <a:off x="-3216130" y="9091607"/>
              <a:ext cx="597537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b, gear icon">
              <a:extLst>
                <a:ext uri="{FF2B5EF4-FFF2-40B4-BE49-F238E27FC236}">
                  <a16:creationId xmlns:a16="http://schemas.microsoft.com/office/drawing/2014/main" id="{32CBDBE3-30FC-4CA3-AD15-F647478A4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4941" flipH="1" flipV="1">
              <a:off x="-2527853" y="8974342"/>
              <a:ext cx="1010207" cy="10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화살표: 위쪽 73">
              <a:extLst>
                <a:ext uri="{FF2B5EF4-FFF2-40B4-BE49-F238E27FC236}">
                  <a16:creationId xmlns:a16="http://schemas.microsoft.com/office/drawing/2014/main" id="{6943B276-014A-4E98-A318-14E95FE02F5C}"/>
                </a:ext>
              </a:extLst>
            </p:cNvPr>
            <p:cNvSpPr/>
            <p:nvPr/>
          </p:nvSpPr>
          <p:spPr>
            <a:xfrm>
              <a:off x="-2618593" y="8569168"/>
              <a:ext cx="336550" cy="466882"/>
            </a:xfrm>
            <a:prstGeom prst="upArrow">
              <a:avLst/>
            </a:prstGeom>
            <a:solidFill>
              <a:srgbClr val="7C5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27892F-2B29-4AC7-8086-37A091C9783C}"/>
                </a:ext>
              </a:extLst>
            </p:cNvPr>
            <p:cNvSpPr txBox="1"/>
            <p:nvPr/>
          </p:nvSpPr>
          <p:spPr>
            <a:xfrm>
              <a:off x="-3245378" y="98389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유물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609F5D-9992-4630-AFF1-C4B59FE94339}"/>
                </a:ext>
              </a:extLst>
            </p:cNvPr>
            <p:cNvSpPr txBox="1"/>
            <p:nvPr/>
          </p:nvSpPr>
          <p:spPr>
            <a:xfrm>
              <a:off x="-2345916" y="981989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재료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07E4628-49EC-4ACD-929A-941039C6F629}"/>
                </a:ext>
              </a:extLst>
            </p:cNvPr>
            <p:cNvSpPr/>
            <p:nvPr/>
          </p:nvSpPr>
          <p:spPr>
            <a:xfrm>
              <a:off x="-6223000" y="7219950"/>
              <a:ext cx="5245100" cy="29692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64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B5956-E245-4570-B3B3-794ADCBD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4"/>
            <a:ext cx="5181600" cy="484822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무기 강화 시스템과 함께 무기를 강화하는 방법을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무기에 특성을 부여해 유저가 원하는 무기를 직접 만드는 것이 가능 하도록 함 </a:t>
            </a:r>
            <a:r>
              <a:rPr lang="en-US" altLang="ko-KR" sz="1200" dirty="0"/>
              <a:t>( </a:t>
            </a:r>
            <a:r>
              <a:rPr lang="ko-KR" altLang="en-US" sz="1200" dirty="0"/>
              <a:t>유저가 특성을 수집하는 방식에서 무기에 부여하는 방식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인벤토리를 통해 유저는 무기를 모을 수 있고 소비 아이템을 구매 즉시 사용하지 않고 인벤토리에 저장해 두고 원하는 상황에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강화를 위해 인벤토리에 무기와 소량의 재화가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확률이 아닌 고정확률로 강화 차수가 늘어나면서 점차 강화에 들어가는 재화의 양이 늘어남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두번째 특성을 사용하기 위해서는 던전에서 수집한 재료아이템이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재료아이템을 모아 강화 상인에게 말을 걸면 원하는 무기의 특성을 개방할 수 있으며 동시에 랜덤으로 특성이 생성됨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D56FC0-AC3B-46ED-9329-A9BB7B3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시스템</a:t>
            </a:r>
          </a:p>
        </p:txBody>
      </p:sp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B13D1187-198F-4D7A-B693-67F07112B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4" y="1727201"/>
            <a:ext cx="4187772" cy="2176462"/>
          </a:xfrm>
          <a:prstGeom prst="rect">
            <a:avLst/>
          </a:prstGeom>
        </p:spPr>
      </p:pic>
      <p:pic>
        <p:nvPicPr>
          <p:cNvPr id="11" name="내용 개체 틀 10" descr="사진, 어두운, 작은, 앉아있는이(가) 표시된 사진&#10;&#10;자동 생성된 설명">
            <a:extLst>
              <a:ext uri="{FF2B5EF4-FFF2-40B4-BE49-F238E27FC236}">
                <a16:creationId xmlns:a16="http://schemas.microsoft.com/office/drawing/2014/main" id="{BE6186AF-B741-4F7D-AF51-10AE23FEB25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0" y="4040188"/>
            <a:ext cx="4162159" cy="2174875"/>
          </a:xfr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A01C05D-E6DE-4D6E-B404-CC645668201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3F41FA-80E5-4DC2-9F27-62327DA1459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087E1D-E21B-4787-BF10-0CDC2B78CFB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F6AFA-F584-445D-8EB5-7D78D9F2DB03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A6508-24C4-48F3-8C40-E7947A5B5D3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D8EA23-A75B-4700-A978-2A7A92AA631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513FC-9EC1-46EA-B246-EB4779C1058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541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848FC-FE4A-4072-A930-7A9DAD67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무기의 시스템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9832A6-3BA1-4EEA-BC7F-82386C7E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무기에 대한 추가 정보</a:t>
            </a:r>
            <a:r>
              <a:rPr lang="en-US" altLang="ko-KR" sz="1400" dirty="0"/>
              <a:t>,  </a:t>
            </a:r>
            <a:r>
              <a:rPr lang="ko-KR" altLang="en-US" sz="1400" dirty="0"/>
              <a:t>근접 무기의 공격력에 범주를 주려고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최저 공격력과 최대 공격력으로 범주를 만들고 치명타 확률을 무기에 부여하도록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무기의 성능을 판별하는 기준은 평균 공격력으로 책정되며 부가적으로 치명타 확률이 몇 </a:t>
            </a:r>
            <a:r>
              <a:rPr lang="en-US" altLang="ko-KR" sz="1400" dirty="0"/>
              <a:t>%</a:t>
            </a:r>
            <a:r>
              <a:rPr lang="ko-KR" altLang="en-US" sz="1400" dirty="0"/>
              <a:t>인지가 반영된다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경우 공격력의 범주가 없고 </a:t>
            </a:r>
            <a:r>
              <a:rPr lang="ko-KR" altLang="en-US" sz="1400" dirty="0" err="1"/>
              <a:t>평균데미지가</a:t>
            </a:r>
            <a:r>
              <a:rPr lang="ko-KR" altLang="en-US" sz="1400" dirty="0"/>
              <a:t> 동급의 근거리 무기보다 높게 설정한다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대신 치명타 확률을 </a:t>
            </a:r>
            <a:r>
              <a:rPr lang="ko-KR" altLang="en-US" sz="1400" dirty="0" err="1"/>
              <a:t>척용하지</a:t>
            </a:r>
            <a:r>
              <a:rPr lang="ko-KR" altLang="en-US" sz="1400" dirty="0"/>
              <a:t> 않을 예정이며 특성을 무기에 추가하는 것 또한 근접 무기는 </a:t>
            </a:r>
            <a:r>
              <a:rPr lang="en-US" altLang="ko-KR" sz="1400" dirty="0"/>
              <a:t>2</a:t>
            </a:r>
            <a:r>
              <a:rPr lang="ko-KR" altLang="en-US" sz="1400" dirty="0"/>
              <a:t>개 까지 원거리 무기는 </a:t>
            </a:r>
            <a:r>
              <a:rPr lang="en-US" altLang="ko-KR" sz="1400" dirty="0"/>
              <a:t>1</a:t>
            </a:r>
            <a:r>
              <a:rPr lang="ko-KR" altLang="en-US" sz="1400" dirty="0"/>
              <a:t>개가 최대로 부여가능한 특성 개수로 지정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성능이 좋지만 사용횟수에 제한을 두는 방식으로 </a:t>
            </a:r>
            <a:r>
              <a:rPr lang="ko-KR" altLang="en-US" sz="1400" dirty="0" err="1"/>
              <a:t>납용을</a:t>
            </a:r>
            <a:r>
              <a:rPr lang="ko-KR" altLang="en-US" sz="1400" dirty="0"/>
              <a:t> 방지 </a:t>
            </a:r>
            <a:r>
              <a:rPr lang="en-US" altLang="ko-KR" sz="1400" dirty="0"/>
              <a:t>( </a:t>
            </a:r>
            <a:r>
              <a:rPr lang="ko-KR" altLang="en-US" sz="1400" dirty="0"/>
              <a:t>탄을 사용해 전투를 진행</a:t>
            </a:r>
            <a:r>
              <a:rPr lang="en-US" altLang="ko-KR" sz="1400" dirty="0"/>
              <a:t>, </a:t>
            </a:r>
            <a:r>
              <a:rPr lang="ko-KR" altLang="en-US" sz="1400" dirty="0"/>
              <a:t>탄이 없으면 </a:t>
            </a:r>
            <a:r>
              <a:rPr lang="ko-KR" altLang="en-US" sz="1400" dirty="0" err="1"/>
              <a:t>기본탄의</a:t>
            </a:r>
            <a:r>
              <a:rPr lang="ko-KR" altLang="en-US" sz="1400" dirty="0"/>
              <a:t> 경우 재사용 대기시간이후 다시 충전되도록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 보다 근거리 무기를 적극적으로 사용하는 액션성을 강조한 전투를 유저가 플레이하도록 유도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무기에 소비 아이템인 탄에 특수 효과를 부여하는 방식으로 추가 특성 보완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2DE6AF-1D80-41DD-83EF-F5758C89420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687CCB-C567-4064-A754-C7D533FEC207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41F76-F11E-4099-B93C-21C939D8AB0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2413E-BBAA-47DA-A6D7-A8E8D205694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307284-6512-44ED-B89F-B2BA314D855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147AA4-3AE0-4A88-80B4-DBDC9603826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C6E309-BD4E-4C5F-9C56-947899A2292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338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79CC7-D8BF-4712-AC3D-B303C571D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6372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던전을 클리어 하면 유저는 코인을 획득하며 방 중앙에 상인이 등장함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등장하는 상인의 종류는 다양하며 </a:t>
            </a:r>
            <a:r>
              <a:rPr lang="en-US" altLang="ko-KR" sz="1200" dirty="0"/>
              <a:t>50%</a:t>
            </a:r>
            <a:r>
              <a:rPr lang="ko-KR" altLang="en-US" sz="1200" dirty="0"/>
              <a:t>의 확률로 일반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20%</a:t>
            </a:r>
            <a:r>
              <a:rPr lang="ko-KR" altLang="en-US" sz="1200" dirty="0"/>
              <a:t>의 확률로 특성 부여 상인과 무기 강화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10%</a:t>
            </a:r>
            <a:r>
              <a:rPr lang="ko-KR" altLang="en-US" sz="1200" dirty="0"/>
              <a:t>의 확률로 암흑상인이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상인은 아이템 거래만 가능하며 나머지 상인들은 이름에 맞게 다른 기능을 추가로 수행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암흑 상인은 매우 특수하게 특성 부여와 무기 강화가 모두 가능하며 무기의 특성을 열어주는 기능을 수행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리스트에서 랜덤으로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아이템을 가져옴</a:t>
            </a:r>
            <a:r>
              <a:rPr lang="en-US" altLang="ko-KR" sz="1200" dirty="0"/>
              <a:t>(</a:t>
            </a:r>
            <a:r>
              <a:rPr lang="ko-KR" altLang="en-US" sz="1200" dirty="0"/>
              <a:t>등급 무관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랜덤으로 </a:t>
            </a:r>
            <a:r>
              <a:rPr lang="en-US" altLang="ko-KR" sz="1200" dirty="0"/>
              <a:t>2</a:t>
            </a:r>
            <a:r>
              <a:rPr lang="ko-KR" altLang="en-US" sz="1200" dirty="0"/>
              <a:t>개의 무기에 </a:t>
            </a:r>
            <a:r>
              <a:rPr lang="en-US" altLang="ko-KR" sz="1200" dirty="0"/>
              <a:t>0%~50%</a:t>
            </a:r>
            <a:r>
              <a:rPr lang="ko-KR" altLang="en-US" sz="1200" dirty="0"/>
              <a:t>까지 할인을 적용시켜 판매함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등급에 따라 기본 가격을 다르게 설정함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FE95DF-A458-402F-8620-11E59CA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8" name="내용 개체 틀 17" descr="셔츠, 남자이(가) 표시된 사진&#10;&#10;자동 생성된 설명">
            <a:extLst>
              <a:ext uri="{FF2B5EF4-FFF2-40B4-BE49-F238E27FC236}">
                <a16:creationId xmlns:a16="http://schemas.microsoft.com/office/drawing/2014/main" id="{C3BADCA6-B9B7-490D-B113-71800897F7D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9" y="3282548"/>
            <a:ext cx="4770122" cy="3136556"/>
          </a:xfrm>
        </p:spPr>
      </p:pic>
      <p:pic>
        <p:nvPicPr>
          <p:cNvPr id="6" name="내용 개체 틀 5" descr="쥐고있는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FD3F0C8C-0E80-4812-B676-B86F189E34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80" y="1244402"/>
            <a:ext cx="1551870" cy="217646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FAD2D26-FBC8-445D-861D-BACAA0085944}"/>
              </a:ext>
            </a:extLst>
          </p:cNvPr>
          <p:cNvGrpSpPr/>
          <p:nvPr/>
        </p:nvGrpSpPr>
        <p:grpSpPr>
          <a:xfrm>
            <a:off x="838200" y="1916352"/>
            <a:ext cx="1551870" cy="800100"/>
            <a:chOff x="1000126" y="1609725"/>
            <a:chExt cx="1573727" cy="8001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7C05B9-474F-4332-AB39-8F9501091B8D}"/>
                </a:ext>
              </a:extLst>
            </p:cNvPr>
            <p:cNvSpPr txBox="1"/>
            <p:nvPr/>
          </p:nvSpPr>
          <p:spPr>
            <a:xfrm>
              <a:off x="1000126" y="1863368"/>
              <a:ext cx="1457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던전 클리어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88C773D-FE63-49A3-923C-42DB7CB3A926}"/>
                </a:ext>
              </a:extLst>
            </p:cNvPr>
            <p:cNvSpPr/>
            <p:nvPr/>
          </p:nvSpPr>
          <p:spPr>
            <a:xfrm>
              <a:off x="1000126" y="1609725"/>
              <a:ext cx="1573727" cy="800100"/>
            </a:xfrm>
            <a:prstGeom prst="rightArrow">
              <a:avLst>
                <a:gd name="adj1" fmla="val 64286"/>
                <a:gd name="adj2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DA200E80-E818-4FB2-936E-7596C79BD7D1}"/>
              </a:ext>
            </a:extLst>
          </p:cNvPr>
          <p:cNvSpPr/>
          <p:nvPr/>
        </p:nvSpPr>
        <p:spPr>
          <a:xfrm>
            <a:off x="4246716" y="2733675"/>
            <a:ext cx="1381125" cy="695325"/>
          </a:xfrm>
          <a:prstGeom prst="leftArrow">
            <a:avLst>
              <a:gd name="adj1" fmla="val 58219"/>
              <a:gd name="adj2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랜덤으로 무기 가져옴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40F692-63AD-4CAC-B3F4-57E83017816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2111E8-8FD4-4437-92D7-CE5C9FF491F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9ED9D-9694-4A55-8574-F594CF509EA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312F46-DFEC-4AB4-B2D3-DE62BCB811E8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1D61A-2FA0-4EBD-9118-C7053368A12F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401BF7-45F5-4155-B0B1-00ECB87BB4B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DDC55D-4FFB-45EB-8B39-1342ABD45756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3269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A80D9-F8D0-45A3-8AD2-D411170C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BA726-0220-42F4-BD5A-E2024BA50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기본으로 방을 클리어 하는 순간 상인이 판매하는 아이템이 판매창과 함께 화면에 표시됨</a:t>
            </a:r>
            <a:endParaRPr lang="en-US" altLang="ko-KR" dirty="0"/>
          </a:p>
          <a:p>
            <a:r>
              <a:rPr lang="ko-KR" altLang="en-US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dirty="0"/>
          </a:p>
          <a:p>
            <a:r>
              <a:rPr lang="ko-KR" altLang="en-US" dirty="0"/>
              <a:t>방마다 상인을 이용 가능 횟수는 </a:t>
            </a:r>
            <a:r>
              <a:rPr lang="en-US" altLang="ko-KR" dirty="0"/>
              <a:t>1</a:t>
            </a:r>
            <a:r>
              <a:rPr lang="ko-KR" altLang="en-US" dirty="0"/>
              <a:t>회로 제한되며 판매 창을 닫을 시 상인이 사라짐</a:t>
            </a:r>
            <a:endParaRPr lang="en-US" altLang="ko-KR" dirty="0"/>
          </a:p>
          <a:p>
            <a:r>
              <a:rPr lang="ko-KR" altLang="en-US" dirty="0"/>
              <a:t>코인이 부족하더라도 유저가 현재 사용하는 무기를 대가로 소량의 재화와 함께 원하는 무기를 구입할 수 있음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59DCA0-20F0-4F8A-94C1-3ED26467D07C}"/>
              </a:ext>
            </a:extLst>
          </p:cNvPr>
          <p:cNvGrpSpPr/>
          <p:nvPr/>
        </p:nvGrpSpPr>
        <p:grpSpPr>
          <a:xfrm>
            <a:off x="-7486650" y="-1943100"/>
            <a:ext cx="6553200" cy="5168106"/>
            <a:chOff x="-7486650" y="-1943100"/>
            <a:chExt cx="6553200" cy="516810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BC03415-7526-4571-86EE-205F24B3F738}"/>
                </a:ext>
              </a:extLst>
            </p:cNvPr>
            <p:cNvSpPr/>
            <p:nvPr/>
          </p:nvSpPr>
          <p:spPr>
            <a:xfrm>
              <a:off x="-7486650" y="-989807"/>
              <a:ext cx="6553200" cy="4214813"/>
            </a:xfrm>
            <a:prstGeom prst="rect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342DAED9-A587-40D6-9ED6-4C4A3024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92"/>
            <a:stretch/>
          </p:blipFill>
          <p:spPr>
            <a:xfrm>
              <a:off x="-5194640" y="-1240969"/>
              <a:ext cx="1969179" cy="212123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3FC8D4-9FB6-46C2-9CF2-6C7042E68B29}"/>
                </a:ext>
              </a:extLst>
            </p:cNvPr>
            <p:cNvSpPr/>
            <p:nvPr/>
          </p:nvSpPr>
          <p:spPr>
            <a:xfrm>
              <a:off x="-7353300" y="228600"/>
              <a:ext cx="6229350" cy="28003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말풍선: 사각형 8">
              <a:extLst>
                <a:ext uri="{FF2B5EF4-FFF2-40B4-BE49-F238E27FC236}">
                  <a16:creationId xmlns:a16="http://schemas.microsoft.com/office/drawing/2014/main" id="{09C58008-4B7D-4308-90AD-572D8E5BA25C}"/>
                </a:ext>
              </a:extLst>
            </p:cNvPr>
            <p:cNvSpPr/>
            <p:nvPr/>
          </p:nvSpPr>
          <p:spPr>
            <a:xfrm>
              <a:off x="-3657600" y="-1943100"/>
              <a:ext cx="2190750" cy="953293"/>
            </a:xfrm>
            <a:prstGeom prst="wedgeRectCallout">
              <a:avLst>
                <a:gd name="adj1" fmla="val -40833"/>
                <a:gd name="adj2" fmla="val 764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자</a:t>
              </a:r>
              <a:r>
                <a:rPr lang="en-US" altLang="ko-KR" dirty="0"/>
                <a:t>-</a:t>
              </a:r>
              <a:r>
                <a:rPr lang="ko-KR" altLang="en-US" dirty="0"/>
                <a:t>자</a:t>
              </a:r>
              <a:r>
                <a:rPr lang="en-US" altLang="ko-KR" dirty="0"/>
                <a:t>- </a:t>
              </a:r>
              <a:r>
                <a:rPr lang="ko-KR" altLang="en-US" dirty="0"/>
                <a:t>마음껏 </a:t>
              </a:r>
              <a:r>
                <a:rPr lang="ko-KR" altLang="en-US" dirty="0" err="1"/>
                <a:t>골라보라구</a:t>
              </a:r>
              <a:r>
                <a:rPr lang="en-US" altLang="ko-KR" dirty="0"/>
                <a:t>~</a:t>
              </a:r>
              <a:endParaRPr lang="ko-KR" altLang="en-US" dirty="0"/>
            </a:p>
          </p:txBody>
        </p:sp>
        <p:sp>
          <p:nvSpPr>
            <p:cNvPr id="10" name="곱하기 기호 9">
              <a:extLst>
                <a:ext uri="{FF2B5EF4-FFF2-40B4-BE49-F238E27FC236}">
                  <a16:creationId xmlns:a16="http://schemas.microsoft.com/office/drawing/2014/main" id="{5626C975-5296-4B34-AD9E-54287A333866}"/>
                </a:ext>
              </a:extLst>
            </p:cNvPr>
            <p:cNvSpPr/>
            <p:nvPr/>
          </p:nvSpPr>
          <p:spPr>
            <a:xfrm>
              <a:off x="-1466850" y="-989807"/>
              <a:ext cx="533399" cy="551657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AE66D82-0BC4-4CB3-8071-A78B4BB56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7309" r="82144" b="87695"/>
            <a:stretch/>
          </p:blipFill>
          <p:spPr bwMode="auto">
            <a:xfrm>
              <a:off x="-6248401" y="527049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CB2B9F2-C846-43A4-8E53-9E6B91E96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13090" r="82144" b="81914"/>
            <a:stretch/>
          </p:blipFill>
          <p:spPr bwMode="auto">
            <a:xfrm>
              <a:off x="-4600576" y="527049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7E8BF30-9A2A-4F50-905B-329ABE30A3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18868" r="82144" b="76136"/>
            <a:stretch/>
          </p:blipFill>
          <p:spPr bwMode="auto">
            <a:xfrm>
              <a:off x="-2952751" y="527049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9BB38-BC67-4364-A69A-3F617CE4CE6D}"/>
                </a:ext>
              </a:extLst>
            </p:cNvPr>
            <p:cNvSpPr txBox="1"/>
            <p:nvPr/>
          </p:nvSpPr>
          <p:spPr>
            <a:xfrm>
              <a:off x="-6362701" y="1467408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50 coin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E8FDB4-709C-402A-9DDE-AD22FAC49681}"/>
                </a:ext>
              </a:extLst>
            </p:cNvPr>
            <p:cNvSpPr txBox="1"/>
            <p:nvPr/>
          </p:nvSpPr>
          <p:spPr>
            <a:xfrm>
              <a:off x="-4714876" y="1467408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trike="sngStrike" dirty="0"/>
                <a:t>40</a:t>
              </a:r>
              <a:r>
                <a:rPr lang="en-US" altLang="ko-KR" dirty="0"/>
                <a:t> coin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8E9865-AE17-4254-A61C-93321C6BECCB}"/>
                </a:ext>
              </a:extLst>
            </p:cNvPr>
            <p:cNvSpPr txBox="1"/>
            <p:nvPr/>
          </p:nvSpPr>
          <p:spPr>
            <a:xfrm>
              <a:off x="-3067051" y="1467408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trike="sngStrike" dirty="0"/>
                <a:t>20</a:t>
              </a:r>
              <a:r>
                <a:rPr lang="en-US" altLang="ko-KR" dirty="0"/>
                <a:t> coin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228E4-4B42-4893-98D9-5E64B022B989}"/>
                </a:ext>
              </a:extLst>
            </p:cNvPr>
            <p:cNvSpPr txBox="1"/>
            <p:nvPr/>
          </p:nvSpPr>
          <p:spPr>
            <a:xfrm>
              <a:off x="-4843463" y="1701842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32 coin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0266-166D-4B5A-8107-E9C09B86398E}"/>
                </a:ext>
              </a:extLst>
            </p:cNvPr>
            <p:cNvSpPr txBox="1"/>
            <p:nvPr/>
          </p:nvSpPr>
          <p:spPr>
            <a:xfrm>
              <a:off x="-3324225" y="1701842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10 coin</a:t>
              </a:r>
              <a:endParaRPr lang="ko-KR" altLang="en-US" dirty="0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193FAF05-FB26-4C13-972B-3D0890E54638}"/>
                </a:ext>
              </a:extLst>
            </p:cNvPr>
            <p:cNvSpPr/>
            <p:nvPr/>
          </p:nvSpPr>
          <p:spPr>
            <a:xfrm>
              <a:off x="-4050507" y="477840"/>
              <a:ext cx="319088" cy="36933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055A8ECE-5BC0-4818-9C2A-DBCB9A50858E}"/>
                </a:ext>
              </a:extLst>
            </p:cNvPr>
            <p:cNvSpPr/>
            <p:nvPr/>
          </p:nvSpPr>
          <p:spPr>
            <a:xfrm>
              <a:off x="-2371725" y="477840"/>
              <a:ext cx="319088" cy="36933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CB4E09B-7839-4F1F-B6FA-B19F4C4B0186}"/>
                </a:ext>
              </a:extLst>
            </p:cNvPr>
            <p:cNvSpPr/>
            <p:nvPr/>
          </p:nvSpPr>
          <p:spPr>
            <a:xfrm>
              <a:off x="-5529263" y="2388273"/>
              <a:ext cx="1076324" cy="43815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구입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121F5E6-F1A8-4F74-BD5E-DE436AFBA154}"/>
                </a:ext>
              </a:extLst>
            </p:cNvPr>
            <p:cNvSpPr/>
            <p:nvPr/>
          </p:nvSpPr>
          <p:spPr>
            <a:xfrm>
              <a:off x="-3995738" y="2388273"/>
              <a:ext cx="1076324" cy="43815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취소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AD95D1-3146-4098-8283-700252C98A0B}"/>
              </a:ext>
            </a:extLst>
          </p:cNvPr>
          <p:cNvGrpSpPr/>
          <p:nvPr/>
        </p:nvGrpSpPr>
        <p:grpSpPr>
          <a:xfrm>
            <a:off x="-7486650" y="3675735"/>
            <a:ext cx="6553199" cy="3685111"/>
            <a:chOff x="-7486650" y="3675735"/>
            <a:chExt cx="6553199" cy="3685111"/>
          </a:xfrm>
        </p:grpSpPr>
        <p:pic>
          <p:nvPicPr>
            <p:cNvPr id="24" name="그림 23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8545EAB4-9246-46B5-A927-AB626CA7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6650" y="3675735"/>
              <a:ext cx="6553199" cy="3685111"/>
            </a:xfrm>
            <a:prstGeom prst="rect">
              <a:avLst/>
            </a:prstGeom>
          </p:spPr>
        </p:pic>
        <p:pic>
          <p:nvPicPr>
            <p:cNvPr id="25" name="그림 24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3E8D17A7-C0E4-458A-8C08-38CC39746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92"/>
            <a:stretch/>
          </p:blipFill>
          <p:spPr>
            <a:xfrm>
              <a:off x="-4714876" y="4844657"/>
              <a:ext cx="1002622" cy="1080044"/>
            </a:xfrm>
            <a:prstGeom prst="rect">
              <a:avLst/>
            </a:prstGeom>
          </p:spPr>
        </p:pic>
        <p:sp>
          <p:nvSpPr>
            <p:cNvPr id="26" name="말풍선: 사각형 25">
              <a:extLst>
                <a:ext uri="{FF2B5EF4-FFF2-40B4-BE49-F238E27FC236}">
                  <a16:creationId xmlns:a16="http://schemas.microsoft.com/office/drawing/2014/main" id="{2FA012C8-CD78-4C92-9E8C-A1AA00CB8606}"/>
                </a:ext>
              </a:extLst>
            </p:cNvPr>
            <p:cNvSpPr/>
            <p:nvPr/>
          </p:nvSpPr>
          <p:spPr>
            <a:xfrm>
              <a:off x="-4109414" y="3891364"/>
              <a:ext cx="2190750" cy="953293"/>
            </a:xfrm>
            <a:prstGeom prst="wedgeRectCallout">
              <a:avLst>
                <a:gd name="adj1" fmla="val -40833"/>
                <a:gd name="adj2" fmla="val 764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좋은 거래였네</a:t>
              </a:r>
              <a:endParaRPr lang="en-US" altLang="ko-KR" dirty="0"/>
            </a:p>
            <a:p>
              <a:pPr algn="ctr"/>
              <a:r>
                <a:rPr lang="ko-KR" altLang="en-US" dirty="0"/>
                <a:t>그럼 이만</a:t>
              </a:r>
              <a:r>
                <a:rPr lang="en-US" altLang="ko-KR" dirty="0"/>
                <a:t>~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518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596E4-F295-4614-B403-8EE8204A7AF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979430-587A-4534-B54C-058634C22F2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E8EE3C-AEE2-4FEC-BAD0-5A619065996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9259BA-0754-4AA9-A64C-9F304E1EE47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16AFF5-7984-406A-9335-6FEBCBD7107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2CC955-B4EB-4517-BE24-74923692C8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8E1CF-E107-4A09-9BB7-D526F8FE740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8A83-2876-4780-B876-FC3C152A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구조물의 다양화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19E16-7DA0-4399-AF7C-A760BDE2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E8B9BD-F636-47E6-93A5-16A5198AF8E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8C1B96-67C9-49B6-9EB1-CFBF1564F86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AC77C6-20C8-4D36-979A-61B8D8EE26F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C6253-827B-494F-9B6B-35F1C6D06DF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031710-936E-4693-B9AF-8A80660AC60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4EA8C2-B04A-4556-8435-8B01530AA6D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3D5744-D4C4-4A59-A6EF-A56DF04E58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2A532-1D8A-4800-9D87-84535FE793AB}"/>
              </a:ext>
            </a:extLst>
          </p:cNvPr>
          <p:cNvGrpSpPr/>
          <p:nvPr/>
        </p:nvGrpSpPr>
        <p:grpSpPr>
          <a:xfrm>
            <a:off x="1214384" y="3921932"/>
            <a:ext cx="4321664" cy="1468822"/>
            <a:chOff x="1871609" y="3921932"/>
            <a:chExt cx="4321664" cy="146882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CE13625-2EC3-49E1-B27E-D23712621618}"/>
                </a:ext>
              </a:extLst>
            </p:cNvPr>
            <p:cNvGrpSpPr/>
            <p:nvPr/>
          </p:nvGrpSpPr>
          <p:grpSpPr>
            <a:xfrm>
              <a:off x="1871609" y="4157428"/>
              <a:ext cx="2346474" cy="1233326"/>
              <a:chOff x="1076336" y="4588924"/>
              <a:chExt cx="2346474" cy="123332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3B00AA5-62A8-4038-AA26-378CE221E9A7}"/>
                  </a:ext>
                </a:extLst>
              </p:cNvPr>
              <p:cNvGrpSpPr/>
              <p:nvPr/>
            </p:nvGrpSpPr>
            <p:grpSpPr>
              <a:xfrm>
                <a:off x="1554268" y="4594225"/>
                <a:ext cx="782872" cy="853607"/>
                <a:chOff x="6035430" y="4141849"/>
                <a:chExt cx="782872" cy="853607"/>
              </a:xfrm>
            </p:grpSpPr>
            <p:pic>
              <p:nvPicPr>
                <p:cNvPr id="13" name="그림 12" descr="컴퓨터이(가) 표시된 사진&#10;&#10;자동 생성된 설명">
                  <a:extLst>
                    <a:ext uri="{FF2B5EF4-FFF2-40B4-BE49-F238E27FC236}">
                      <a16:creationId xmlns:a16="http://schemas.microsoft.com/office/drawing/2014/main" id="{2D5DE33B-D2A7-440D-984B-CB09D168E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623" t="49818" r="27956" b="44244"/>
                <a:stretch/>
              </p:blipFill>
              <p:spPr>
                <a:xfrm>
                  <a:off x="6035430" y="4141849"/>
                  <a:ext cx="782872" cy="343065"/>
                </a:xfrm>
                <a:prstGeom prst="rect">
                  <a:avLst/>
                </a:prstGeom>
              </p:spPr>
            </p:pic>
            <p:pic>
              <p:nvPicPr>
                <p:cNvPr id="14" name="그림 13" descr="전자기기, 컴퓨터, 회로, 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EEB427E5-A4B6-4EC4-B7FB-D8EA040584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322" t="36300" r="25649" b="57482"/>
                <a:stretch/>
              </p:blipFill>
              <p:spPr>
                <a:xfrm>
                  <a:off x="6449025" y="4597799"/>
                  <a:ext cx="369277" cy="358846"/>
                </a:xfrm>
                <a:prstGeom prst="rect">
                  <a:avLst/>
                </a:prstGeom>
              </p:spPr>
            </p:pic>
            <p:pic>
              <p:nvPicPr>
                <p:cNvPr id="15" name="그림 14" descr="컴퓨터, 측정기이(가) 표시된 사진&#10;&#10;자동 생성된 설명">
                  <a:extLst>
                    <a:ext uri="{FF2B5EF4-FFF2-40B4-BE49-F238E27FC236}">
                      <a16:creationId xmlns:a16="http://schemas.microsoft.com/office/drawing/2014/main" id="{63149E39-B7F4-4FDB-9665-67BB7823AA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404" t="40208" r="24351" b="52739"/>
                <a:stretch/>
              </p:blipFill>
              <p:spPr>
                <a:xfrm>
                  <a:off x="6044079" y="4587849"/>
                  <a:ext cx="395654" cy="407607"/>
                </a:xfrm>
                <a:prstGeom prst="rect">
                  <a:avLst/>
                </a:prstGeom>
              </p:spPr>
            </p:pic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0638491-F365-444F-BA49-9D93B5EFD667}"/>
                  </a:ext>
                </a:extLst>
              </p:cNvPr>
              <p:cNvGrpSpPr/>
              <p:nvPr/>
            </p:nvGrpSpPr>
            <p:grpSpPr>
              <a:xfrm>
                <a:off x="2584512" y="4588924"/>
                <a:ext cx="489541" cy="846472"/>
                <a:chOff x="2656935" y="5815078"/>
                <a:chExt cx="489541" cy="846472"/>
              </a:xfrm>
            </p:grpSpPr>
            <p:pic>
              <p:nvPicPr>
                <p:cNvPr id="17" name="그림 16" descr="컴퓨터이(가) 표시된 사진&#10;&#10;자동 생성된 설명">
                  <a:extLst>
                    <a:ext uri="{FF2B5EF4-FFF2-40B4-BE49-F238E27FC236}">
                      <a16:creationId xmlns:a16="http://schemas.microsoft.com/office/drawing/2014/main" id="{F925D4A3-F9A7-4266-A199-0D4156C60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91" t="36524" r="68069" b="46058"/>
                <a:stretch/>
              </p:blipFill>
              <p:spPr>
                <a:xfrm>
                  <a:off x="2656935" y="5815078"/>
                  <a:ext cx="489541" cy="423236"/>
                </a:xfrm>
                <a:prstGeom prst="rect">
                  <a:avLst/>
                </a:prstGeom>
              </p:spPr>
            </p:pic>
            <p:pic>
              <p:nvPicPr>
                <p:cNvPr id="18" name="그림 17" descr="버스, 컴퓨터, 남자, 거리이(가) 표시된 사진&#10;&#10;자동 생성된 설명">
                  <a:extLst>
                    <a:ext uri="{FF2B5EF4-FFF2-40B4-BE49-F238E27FC236}">
                      <a16:creationId xmlns:a16="http://schemas.microsoft.com/office/drawing/2014/main" id="{504C486A-D390-4C3D-BAFC-EBEFB1C18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57" t="58322" r="33693" b="29687"/>
                <a:stretch/>
              </p:blipFill>
              <p:spPr>
                <a:xfrm>
                  <a:off x="2675520" y="6238314"/>
                  <a:ext cx="443221" cy="423236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341A04-5350-4FA9-93AD-E3E8031A092A}"/>
                  </a:ext>
                </a:extLst>
              </p:cNvPr>
              <p:cNvSpPr txBox="1"/>
              <p:nvPr/>
            </p:nvSpPr>
            <p:spPr>
              <a:xfrm>
                <a:off x="1076336" y="5514473"/>
                <a:ext cx="2346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발판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상자 뿐인 모티브 게임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1084CC5-989E-4DD4-AC43-9B9FA07E2CC6}"/>
                </a:ext>
              </a:extLst>
            </p:cNvPr>
            <p:cNvGrpSpPr/>
            <p:nvPr/>
          </p:nvGrpSpPr>
          <p:grpSpPr>
            <a:xfrm>
              <a:off x="4595261" y="3921932"/>
              <a:ext cx="1598012" cy="1373594"/>
              <a:chOff x="5682321" y="3581069"/>
              <a:chExt cx="2786807" cy="2395442"/>
            </a:xfrm>
          </p:grpSpPr>
          <p:pic>
            <p:nvPicPr>
              <p:cNvPr id="55298" name="Picture 2">
                <a:extLst>
                  <a:ext uri="{FF2B5EF4-FFF2-40B4-BE49-F238E27FC236}">
                    <a16:creationId xmlns:a16="http://schemas.microsoft.com/office/drawing/2014/main" id="{5894FB66-F4DA-45E1-8710-D8997994BD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2321" y="4765757"/>
                <a:ext cx="1423632" cy="1085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300" name="Picture 4">
                <a:extLst>
                  <a:ext uri="{FF2B5EF4-FFF2-40B4-BE49-F238E27FC236}">
                    <a16:creationId xmlns:a16="http://schemas.microsoft.com/office/drawing/2014/main" id="{69E6B687-1E94-4044-AB8C-FD58BBCDF3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8438" y="3581069"/>
                <a:ext cx="1535031" cy="1535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302" name="Picture 6">
                <a:extLst>
                  <a:ext uri="{FF2B5EF4-FFF2-40B4-BE49-F238E27FC236}">
                    <a16:creationId xmlns:a16="http://schemas.microsoft.com/office/drawing/2014/main" id="{916BE64B-19C1-4AAF-BA85-ADF4CDCD0F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4147" y="4841530"/>
                <a:ext cx="1134981" cy="1134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더하기 기호 21">
              <a:extLst>
                <a:ext uri="{FF2B5EF4-FFF2-40B4-BE49-F238E27FC236}">
                  <a16:creationId xmlns:a16="http://schemas.microsoft.com/office/drawing/2014/main" id="{0FB1BD0E-A232-44EF-9BFA-F9AB268537C7}"/>
                </a:ext>
              </a:extLst>
            </p:cNvPr>
            <p:cNvSpPr/>
            <p:nvPr/>
          </p:nvSpPr>
          <p:spPr>
            <a:xfrm>
              <a:off x="3972442" y="4244777"/>
              <a:ext cx="645989" cy="6858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0D71FC-4F7D-4A9E-8D80-0EB21152B209}"/>
              </a:ext>
            </a:extLst>
          </p:cNvPr>
          <p:cNvGrpSpPr/>
          <p:nvPr/>
        </p:nvGrpSpPr>
        <p:grpSpPr>
          <a:xfrm>
            <a:off x="7584424" y="3381700"/>
            <a:ext cx="2165609" cy="1157935"/>
            <a:chOff x="7584424" y="3381700"/>
            <a:chExt cx="2165609" cy="1157935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36AD65D-7746-44FF-A5D0-E2A52ABEC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424" y="3507018"/>
              <a:ext cx="880218" cy="880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5DA62298-17AB-4D9B-95A6-04D63FF0600B}"/>
                </a:ext>
              </a:extLst>
            </p:cNvPr>
            <p:cNvSpPr/>
            <p:nvPr/>
          </p:nvSpPr>
          <p:spPr>
            <a:xfrm>
              <a:off x="8464642" y="3734607"/>
              <a:ext cx="590550" cy="429978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35E22A67-9C7A-4DB1-A9D1-A37D168A52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6" t="53711" r="64955" b="29554"/>
            <a:stretch/>
          </p:blipFill>
          <p:spPr bwMode="auto">
            <a:xfrm>
              <a:off x="9159484" y="3622818"/>
              <a:ext cx="590549" cy="734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8A501-41B7-4AAC-82D4-CD8C383C5068}"/>
                </a:ext>
              </a:extLst>
            </p:cNvPr>
            <p:cNvSpPr txBox="1"/>
            <p:nvPr/>
          </p:nvSpPr>
          <p:spPr>
            <a:xfrm>
              <a:off x="8414762" y="3381700"/>
              <a:ext cx="694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파괴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2BD0AA-81AA-438B-AFC2-CF124C491148}"/>
                </a:ext>
              </a:extLst>
            </p:cNvPr>
            <p:cNvSpPr txBox="1"/>
            <p:nvPr/>
          </p:nvSpPr>
          <p:spPr>
            <a:xfrm>
              <a:off x="8414762" y="4170303"/>
              <a:ext cx="694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복원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5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72ECBC-4F7A-4DD5-9F6B-14C77745650E}"/>
              </a:ext>
            </a:extLst>
          </p:cNvPr>
          <p:cNvGrpSpPr/>
          <p:nvPr/>
        </p:nvGrpSpPr>
        <p:grpSpPr>
          <a:xfrm>
            <a:off x="722425" y="1421692"/>
            <a:ext cx="5079038" cy="2856136"/>
            <a:chOff x="588989" y="1502268"/>
            <a:chExt cx="3760285" cy="2114551"/>
          </a:xfrm>
        </p:grpSpPr>
        <p:pic>
          <p:nvPicPr>
            <p:cNvPr id="11" name="그림 10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CACC3796-79FA-479C-981C-435D255F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89" y="1502269"/>
              <a:ext cx="3760285" cy="21145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F5B3433-0C80-4FF6-B9EB-7BB52A29E849}"/>
                </a:ext>
              </a:extLst>
            </p:cNvPr>
            <p:cNvSpPr/>
            <p:nvPr/>
          </p:nvSpPr>
          <p:spPr>
            <a:xfrm>
              <a:off x="588989" y="1502268"/>
              <a:ext cx="352431" cy="3444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/>
                <a:t>초상화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D290BA-D915-43F1-8272-EFBBEB72BEEA}"/>
                </a:ext>
              </a:extLst>
            </p:cNvPr>
            <p:cNvSpPr/>
            <p:nvPr/>
          </p:nvSpPr>
          <p:spPr>
            <a:xfrm>
              <a:off x="941420" y="1570531"/>
              <a:ext cx="819150" cy="133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체력</a:t>
              </a:r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90B7A4-687D-4F7C-8CD0-644B8876A7ED}"/>
                </a:ext>
              </a:extLst>
            </p:cNvPr>
            <p:cNvSpPr/>
            <p:nvPr/>
          </p:nvSpPr>
          <p:spPr>
            <a:xfrm>
              <a:off x="941420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25DB955-1B48-4130-A1B9-6F7865885559}"/>
                </a:ext>
              </a:extLst>
            </p:cNvPr>
            <p:cNvSpPr/>
            <p:nvPr/>
          </p:nvSpPr>
          <p:spPr>
            <a:xfrm>
              <a:off x="1046189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A374C6-B8B2-4299-913F-3C4303C7FBA2}"/>
                </a:ext>
              </a:extLst>
            </p:cNvPr>
            <p:cNvSpPr/>
            <p:nvPr/>
          </p:nvSpPr>
          <p:spPr>
            <a:xfrm>
              <a:off x="1150958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E518BD3-A2C7-450C-9D0A-E0D35FAE3885}"/>
                </a:ext>
              </a:extLst>
            </p:cNvPr>
            <p:cNvSpPr/>
            <p:nvPr/>
          </p:nvSpPr>
          <p:spPr>
            <a:xfrm>
              <a:off x="1255727" y="1741981"/>
              <a:ext cx="95250" cy="666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2A583E-C9D3-4266-823C-D5AD80CC86A9}"/>
                </a:ext>
              </a:extLst>
            </p:cNvPr>
            <p:cNvSpPr/>
            <p:nvPr/>
          </p:nvSpPr>
          <p:spPr>
            <a:xfrm>
              <a:off x="3579845" y="1570531"/>
              <a:ext cx="681038" cy="238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/>
                <a:t>유저 편의 기능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CDC658-A288-4324-BA90-B0F0BD84888F}"/>
                </a:ext>
              </a:extLst>
            </p:cNvPr>
            <p:cNvSpPr/>
            <p:nvPr/>
          </p:nvSpPr>
          <p:spPr>
            <a:xfrm>
              <a:off x="3579845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공격동작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8ACBF1-7BAD-41AD-820F-B501088D4C40}"/>
                </a:ext>
              </a:extLst>
            </p:cNvPr>
            <p:cNvSpPr/>
            <p:nvPr/>
          </p:nvSpPr>
          <p:spPr>
            <a:xfrm>
              <a:off x="604330" y="2874959"/>
              <a:ext cx="769429" cy="7418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이동 조작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EC77DD-3DA0-45DD-8ACC-DA67A7D4C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22555"/>
              </p:ext>
            </p:extLst>
          </p:nvPr>
        </p:nvGraphicFramePr>
        <p:xfrm>
          <a:off x="457197" y="4493866"/>
          <a:ext cx="5609495" cy="1857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011">
                  <a:extLst>
                    <a:ext uri="{9D8B030D-6E8A-4147-A177-3AD203B41FA5}">
                      <a16:colId xmlns:a16="http://schemas.microsoft.com/office/drawing/2014/main" val="3521566501"/>
                    </a:ext>
                  </a:extLst>
                </a:gridCol>
                <a:gridCol w="2127738">
                  <a:extLst>
                    <a:ext uri="{9D8B030D-6E8A-4147-A177-3AD203B41FA5}">
                      <a16:colId xmlns:a16="http://schemas.microsoft.com/office/drawing/2014/main" val="3014147884"/>
                    </a:ext>
                  </a:extLst>
                </a:gridCol>
                <a:gridCol w="896816">
                  <a:extLst>
                    <a:ext uri="{9D8B030D-6E8A-4147-A177-3AD203B41FA5}">
                      <a16:colId xmlns:a16="http://schemas.microsoft.com/office/drawing/2014/main" val="2851039772"/>
                    </a:ext>
                  </a:extLst>
                </a:gridCol>
                <a:gridCol w="1907930">
                  <a:extLst>
                    <a:ext uri="{9D8B030D-6E8A-4147-A177-3AD203B41FA5}">
                      <a16:colId xmlns:a16="http://schemas.microsoft.com/office/drawing/2014/main" val="3710806594"/>
                    </a:ext>
                  </a:extLst>
                </a:gridCol>
              </a:tblGrid>
              <a:tr h="24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15985"/>
                  </a:ext>
                </a:extLst>
              </a:tr>
              <a:tr h="2872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34895"/>
                  </a:ext>
                </a:extLst>
              </a:tr>
              <a:tr h="281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063545"/>
                  </a:ext>
                </a:extLst>
              </a:tr>
              <a:tr h="7479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448264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B28CB7F-7F5B-4282-BDE1-57243096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760342"/>
              </p:ext>
            </p:extLst>
          </p:nvPr>
        </p:nvGraphicFramePr>
        <p:xfrm>
          <a:off x="6096001" y="1421692"/>
          <a:ext cx="5632938" cy="492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938">
                  <a:extLst>
                    <a:ext uri="{9D8B030D-6E8A-4147-A177-3AD203B41FA5}">
                      <a16:colId xmlns:a16="http://schemas.microsoft.com/office/drawing/2014/main" val="1192714129"/>
                    </a:ext>
                  </a:extLst>
                </a:gridCol>
              </a:tblGrid>
              <a:tr h="4690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69630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모바일 플랫폼으로 부족했던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장르의 게임을 만드는 것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 플랫폼에 맞춰 조작의 간소화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213"/>
                  </a:ext>
                </a:extLst>
              </a:tr>
              <a:tr h="223032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목표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36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3CB15BD2-C0DD-4914-8890-199AB5D712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6" y="1991706"/>
            <a:ext cx="4340728" cy="153632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AA818-31CD-4025-A17B-46264CB5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6392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스킬이 중립 구조물에도 영향을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보물 상자를 복원 또는 파괴하여 희귀 재료를 </a:t>
            </a:r>
            <a:r>
              <a:rPr lang="ko-KR" altLang="en-US" sz="1400" dirty="0" err="1"/>
              <a:t>파밍</a:t>
            </a:r>
            <a:r>
              <a:rPr lang="ko-KR" altLang="en-US" sz="1400" dirty="0"/>
              <a:t> 가능</a:t>
            </a:r>
          </a:p>
          <a:p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71EC97-E928-47BA-AF50-A013A451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 </a:t>
            </a:r>
            <a:r>
              <a:rPr lang="en-US" altLang="ko-KR" dirty="0"/>
              <a:t>&amp; </a:t>
            </a:r>
            <a:r>
              <a:rPr lang="ko-KR" altLang="en-US" dirty="0" err="1"/>
              <a:t>파밍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67F0193-85A9-4615-BD8A-5C4821B5FBA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45" y="3802061"/>
            <a:ext cx="3392110" cy="2006602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6F9B2D-0F33-4CDA-A308-11CD4DE0BFE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5425BB-72A3-4F1D-A3A6-C94CA97E6B7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F75197-6A6C-4AE2-8FAF-1B241DAD9BB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E22B0E-A464-4C7F-9340-1C4B578A7B4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64DC1A-B3EE-40D4-ADFB-E427F712175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A1EC88-27E2-47E9-B593-6111F943E4C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C20794-2943-40F0-8C47-BCA3C935114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50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E35A6-DC07-4655-9C10-8D0F18AD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059CB-83D1-465F-A84B-5BC1BDD3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몬스터가 유저가 사용하는 아이템을 최대 하나 소지할 수 있도록 추가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손에 물약을 들고 있는 몬스터가 갑자기 플레이어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일정 체력이 낮아 </a:t>
            </a:r>
            <a:r>
              <a:rPr lang="ko-KR" altLang="en-US" sz="1200" dirty="0" err="1"/>
              <a:t>졌을때</a:t>
            </a:r>
            <a:r>
              <a:rPr lang="ko-KR" altLang="en-US" sz="1200" dirty="0"/>
              <a:t> 직접 물약을 사용해 회복하듯 똑똑한 </a:t>
            </a:r>
            <a:r>
              <a:rPr lang="en-US" altLang="ko-KR" sz="1200" dirty="0"/>
              <a:t>ai</a:t>
            </a:r>
            <a:r>
              <a:rPr lang="ko-KR" altLang="en-US" sz="1200" dirty="0"/>
              <a:t>를 만드는 것이 목표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고급 몬스터는 특징이 되는 스킬을 가지게 되고 일반 공격 보다 높은 우선순위로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공격은 모두 스킬로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스킬을 각 패턴에 맞게 </a:t>
            </a:r>
            <a:r>
              <a:rPr lang="ko-KR" altLang="en-US" sz="1200" dirty="0" err="1"/>
              <a:t>시전된다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하나의 패턴을 실행한 후에는 짧은 시간 경직상태가 되어 다음 공격을 준비하는 시간을 가진다</a:t>
            </a:r>
            <a:r>
              <a:rPr lang="en-US" altLang="ko-KR" sz="1200" dirty="0"/>
              <a:t>. (</a:t>
            </a:r>
            <a:r>
              <a:rPr lang="ko-KR" altLang="en-US" sz="1200" dirty="0"/>
              <a:t>동시에 유저는 보스의 공격을 </a:t>
            </a:r>
            <a:r>
              <a:rPr lang="ko-KR" altLang="en-US" sz="1200" dirty="0" err="1"/>
              <a:t>신경쓰지않고</a:t>
            </a:r>
            <a:r>
              <a:rPr lang="ko-KR" altLang="en-US" sz="1200" dirty="0"/>
              <a:t> 편안하게 딜을 넣을 수 있는 시간이 된다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대신 높은 체력에 조금씩 다른 페이크 동작으로 높은 공략 난이도를 구현하려고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BB9F9A-71DA-48B9-A1CE-D346A531D6F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F61B7F-8E5A-41E7-ADF8-BDC4587DE63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0BFEE-D00B-4F6B-8EE9-1ED9AB65C408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D81207-5E9E-4D79-9010-20E8D1450AE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74FBA-2EFA-47BF-95C9-9B6B2AE16B3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A0EE6-3A96-4218-87C5-572D6A7717D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51B80E-425E-4B62-910D-388DAB5FE4D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A236A2-8559-4848-ACEE-33935EED72DB}"/>
              </a:ext>
            </a:extLst>
          </p:cNvPr>
          <p:cNvGrpSpPr/>
          <p:nvPr/>
        </p:nvGrpSpPr>
        <p:grpSpPr>
          <a:xfrm>
            <a:off x="1812287" y="4331890"/>
            <a:ext cx="2723451" cy="1796971"/>
            <a:chOff x="1812287" y="4331890"/>
            <a:chExt cx="2723451" cy="17969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B9E06C-ED92-4E37-AE45-D202AE40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287" y="4516556"/>
              <a:ext cx="844649" cy="14397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45E737-03E2-44F7-A32D-44396337CECB}"/>
                </a:ext>
              </a:extLst>
            </p:cNvPr>
            <p:cNvSpPr txBox="1"/>
            <p:nvPr/>
          </p:nvSpPr>
          <p:spPr>
            <a:xfrm>
              <a:off x="1812287" y="433189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2C44AEC-F9E7-4A08-8750-B4B4BED06FF4}"/>
                </a:ext>
              </a:extLst>
            </p:cNvPr>
            <p:cNvSpPr/>
            <p:nvPr/>
          </p:nvSpPr>
          <p:spPr>
            <a:xfrm>
              <a:off x="2234611" y="4424223"/>
              <a:ext cx="453970" cy="1846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346" name="Picture 2">
              <a:extLst>
                <a:ext uri="{FF2B5EF4-FFF2-40B4-BE49-F238E27FC236}">
                  <a16:creationId xmlns:a16="http://schemas.microsoft.com/office/drawing/2014/main" id="{E4EE3E98-5227-48D1-8DE6-E01A6612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244" y="4885888"/>
              <a:ext cx="804553" cy="569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89F179E-BA0B-4FF6-8CDF-FAE2D591F7DE}"/>
                </a:ext>
              </a:extLst>
            </p:cNvPr>
            <p:cNvSpPr/>
            <p:nvPr/>
          </p:nvSpPr>
          <p:spPr>
            <a:xfrm>
              <a:off x="2234611" y="4424223"/>
              <a:ext cx="160927" cy="18466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5B3C5-AC02-4BC7-BCAD-E39BEA687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444" y="4516556"/>
              <a:ext cx="844649" cy="143974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302F74-9DBA-4114-9EA7-4C79A63EC9DA}"/>
                </a:ext>
              </a:extLst>
            </p:cNvPr>
            <p:cNvSpPr txBox="1"/>
            <p:nvPr/>
          </p:nvSpPr>
          <p:spPr>
            <a:xfrm>
              <a:off x="3659444" y="433189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17D2268-C3D2-4A32-B333-4CD6998B82A7}"/>
                </a:ext>
              </a:extLst>
            </p:cNvPr>
            <p:cNvSpPr/>
            <p:nvPr/>
          </p:nvSpPr>
          <p:spPr>
            <a:xfrm>
              <a:off x="4081768" y="4424223"/>
              <a:ext cx="453970" cy="1846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26B1D72-0925-45B2-9286-5B846FD01E84}"/>
                </a:ext>
              </a:extLst>
            </p:cNvPr>
            <p:cNvSpPr/>
            <p:nvPr/>
          </p:nvSpPr>
          <p:spPr>
            <a:xfrm>
              <a:off x="4081768" y="4424223"/>
              <a:ext cx="422325" cy="18466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63A33163-5DAF-48C4-A422-906803E800F4}"/>
                </a:ext>
              </a:extLst>
            </p:cNvPr>
            <p:cNvSpPr/>
            <p:nvPr/>
          </p:nvSpPr>
          <p:spPr>
            <a:xfrm>
              <a:off x="2834640" y="4815840"/>
              <a:ext cx="804553" cy="56951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0465C4-BFF4-4A51-8086-D0BEC9EBD604}"/>
                </a:ext>
              </a:extLst>
            </p:cNvPr>
            <p:cNvSpPr txBox="1"/>
            <p:nvPr/>
          </p:nvSpPr>
          <p:spPr>
            <a:xfrm>
              <a:off x="1973588" y="5882640"/>
              <a:ext cx="25266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HP</a:t>
              </a:r>
              <a:r>
                <a:rPr lang="ko-KR" altLang="en-US" sz="1000" dirty="0"/>
                <a:t>가 부족하면 직접 </a:t>
              </a:r>
              <a:r>
                <a:rPr lang="ko-KR" altLang="en-US" sz="1000" dirty="0" err="1"/>
                <a:t>포션을</a:t>
              </a:r>
              <a:r>
                <a:rPr lang="ko-KR" altLang="en-US" sz="1000" dirty="0"/>
                <a:t> 사용해 회복함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1E21022-F2D8-4819-BD74-5EE705478E44}"/>
              </a:ext>
            </a:extLst>
          </p:cNvPr>
          <p:cNvGrpSpPr/>
          <p:nvPr/>
        </p:nvGrpSpPr>
        <p:grpSpPr>
          <a:xfrm>
            <a:off x="5974067" y="4535835"/>
            <a:ext cx="2910853" cy="1593026"/>
            <a:chOff x="5974067" y="4535835"/>
            <a:chExt cx="2910853" cy="159302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708774E-7DDF-423F-81BC-3247C60FA26F}"/>
                </a:ext>
              </a:extLst>
            </p:cNvPr>
            <p:cNvSpPr/>
            <p:nvPr/>
          </p:nvSpPr>
          <p:spPr>
            <a:xfrm>
              <a:off x="7483734" y="4535835"/>
              <a:ext cx="1401186" cy="140118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280049A-C703-452B-8564-AD9FEB9FD1B8}"/>
                </a:ext>
              </a:extLst>
            </p:cNvPr>
            <p:cNvSpPr/>
            <p:nvPr/>
          </p:nvSpPr>
          <p:spPr>
            <a:xfrm>
              <a:off x="5974067" y="4875062"/>
              <a:ext cx="726206" cy="7262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E800E32-79DB-40FC-AF53-C64DBE97A8F7}"/>
                </a:ext>
              </a:extLst>
            </p:cNvPr>
            <p:cNvGrpSpPr/>
            <p:nvPr/>
          </p:nvGrpSpPr>
          <p:grpSpPr>
            <a:xfrm>
              <a:off x="6131520" y="4815840"/>
              <a:ext cx="2258457" cy="1313021"/>
              <a:chOff x="2028962" y="4815840"/>
              <a:chExt cx="2258457" cy="131302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1A53B960-2137-4ED7-B774-D756DB95B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962" y="4885888"/>
                <a:ext cx="411300" cy="70108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38EF075-5648-4367-BF55-023A6BD5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6119" y="4885888"/>
                <a:ext cx="411300" cy="701080"/>
              </a:xfrm>
              <a:prstGeom prst="rect">
                <a:avLst/>
              </a:prstGeom>
            </p:spPr>
          </p:pic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1C57D493-EFBB-4941-A5CC-0ADD1EFEA0F7}"/>
                  </a:ext>
                </a:extLst>
              </p:cNvPr>
              <p:cNvSpPr/>
              <p:nvPr/>
            </p:nvSpPr>
            <p:spPr>
              <a:xfrm>
                <a:off x="2659380" y="4815840"/>
                <a:ext cx="804553" cy="569515"/>
              </a:xfrm>
              <a:prstGeom prst="rightArrow">
                <a:avLst/>
              </a:prstGeom>
              <a:solidFill>
                <a:srgbClr val="FFE6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15C47-6EF8-4EBB-A82E-0B8A10B55588}"/>
                  </a:ext>
                </a:extLst>
              </p:cNvPr>
              <p:cNvSpPr txBox="1"/>
              <p:nvPr/>
            </p:nvSpPr>
            <p:spPr>
              <a:xfrm>
                <a:off x="2444074" y="5882640"/>
                <a:ext cx="15856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/>
                  <a:t>공격력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공격 사거리 증가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694B6C-F4DC-4E28-BF73-0768E01C1256}"/>
                </a:ext>
              </a:extLst>
            </p:cNvPr>
            <p:cNvSpPr txBox="1"/>
            <p:nvPr/>
          </p:nvSpPr>
          <p:spPr>
            <a:xfrm>
              <a:off x="6337169" y="5314905"/>
              <a:ext cx="726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공격 사거리</a:t>
              </a:r>
            </a:p>
          </p:txBody>
        </p:sp>
        <p:pic>
          <p:nvPicPr>
            <p:cNvPr id="57348" name="Picture 4">
              <a:extLst>
                <a:ext uri="{FF2B5EF4-FFF2-40B4-BE49-F238E27FC236}">
                  <a16:creationId xmlns:a16="http://schemas.microsoft.com/office/drawing/2014/main" id="{AE2AAB29-6D89-4DC9-B877-66A7B0DE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07915" y="4955618"/>
              <a:ext cx="549538" cy="549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402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AC36EA9C-80DC-4F46-8682-B3FD4DD4BA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60" y="1387829"/>
            <a:ext cx="2670279" cy="135342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EB633-40C8-4712-9853-08B92DB59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동일하게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시작하면 조금씩 체력이 감소함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체력을 회복하기도</a:t>
            </a:r>
            <a:r>
              <a:rPr lang="en-US" altLang="ko-KR" sz="1200" dirty="0"/>
              <a:t>, NPC</a:t>
            </a:r>
            <a:r>
              <a:rPr lang="ko-KR" altLang="en-US" sz="1200" dirty="0"/>
              <a:t>를 통해 체력을 회복할 수도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기술을 기본으로 사용이 가능하며 회피 모션 중에는 피격대상이 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강화를 통해 게임의 편의성을 강화할 수 있음</a:t>
            </a:r>
            <a:br>
              <a:rPr lang="en-US" altLang="ko-KR" sz="1200" dirty="0"/>
            </a:br>
            <a:r>
              <a:rPr lang="en-US" altLang="ko-KR" sz="1200" dirty="0"/>
              <a:t>(ex. </a:t>
            </a:r>
            <a:r>
              <a:rPr lang="ko-KR" altLang="en-US" sz="1200" dirty="0"/>
              <a:t>인벤토리 칸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회복 량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시작 재화 증가 등등 게임의 난이도 하향과 편의성을 강화할 수 있음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내에 아이템만 캐릭터의 기본 속성에 영향을 줌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특성이 캐릭터에 부여되는 것이 아닌 무기에 부여되는 강화요소로 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78751E-DE51-4058-9FEE-C44364E6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pic>
        <p:nvPicPr>
          <p:cNvPr id="16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EF5AC8F6-7822-471B-9F60-524FD4C8D42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6" y="2844674"/>
            <a:ext cx="2938527" cy="1444877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190C1E8-D825-48FD-AC7C-5A9D05076B6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00F0DB-E6A7-4BDB-9F68-F76652A51D7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D9CD57-CC88-457B-AB13-3BC712866FB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0C1F8-1973-4FFA-A8B1-5353CD9BF17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858E8C-A4B0-4E4D-80B4-E50C88B9DDE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60EC34-54DA-4D08-B873-EA3A020585B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CD3859-63E4-4E13-8CD6-EE9D830E3E45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18" name="그림 17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1C8539BD-A33F-4030-AFB2-7661EC66A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83" y="4392967"/>
            <a:ext cx="2578832" cy="16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59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62CF1D0-9E49-4B6E-BC2C-9D8EF8C031D3}"/>
              </a:ext>
            </a:extLst>
          </p:cNvPr>
          <p:cNvGrpSpPr/>
          <p:nvPr/>
        </p:nvGrpSpPr>
        <p:grpSpPr>
          <a:xfrm>
            <a:off x="3771955" y="1470837"/>
            <a:ext cx="2527192" cy="1328738"/>
            <a:chOff x="622355" y="2028825"/>
            <a:chExt cx="2527192" cy="1328738"/>
          </a:xfrm>
        </p:grpSpPr>
        <p:pic>
          <p:nvPicPr>
            <p:cNvPr id="2" name="그림 1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86FB12DA-2CD1-47FA-A41A-02C3DF836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8" t="29856" r="51577" b="49423"/>
            <a:stretch/>
          </p:blipFill>
          <p:spPr>
            <a:xfrm>
              <a:off x="1076325" y="2481262"/>
              <a:ext cx="1181101" cy="8763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725B08-CA97-4553-9F9D-D20BEAB9884C}"/>
                </a:ext>
              </a:extLst>
            </p:cNvPr>
            <p:cNvSpPr txBox="1"/>
            <p:nvPr/>
          </p:nvSpPr>
          <p:spPr>
            <a:xfrm>
              <a:off x="622355" y="202882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EF9E1BC-4A9B-49E9-8686-EF599C80C7E2}"/>
                </a:ext>
              </a:extLst>
            </p:cNvPr>
            <p:cNvSpPr/>
            <p:nvPr/>
          </p:nvSpPr>
          <p:spPr>
            <a:xfrm>
              <a:off x="1076325" y="2028825"/>
              <a:ext cx="1457325" cy="36933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25E308D-083F-4B28-B639-AAEB8775178A}"/>
                </a:ext>
              </a:extLst>
            </p:cNvPr>
            <p:cNvSpPr/>
            <p:nvPr/>
          </p:nvSpPr>
          <p:spPr>
            <a:xfrm>
              <a:off x="1076325" y="2028825"/>
              <a:ext cx="1343025" cy="36933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422" name="Picture 6">
              <a:extLst>
                <a:ext uri="{FF2B5EF4-FFF2-40B4-BE49-F238E27FC236}">
                  <a16:creationId xmlns:a16="http://schemas.microsoft.com/office/drawing/2014/main" id="{D4DEB662-0CC3-46E2-BD4F-FEEA2CE75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84517">
              <a:off x="2273245" y="2213489"/>
              <a:ext cx="876302" cy="876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왼쪽 5">
              <a:extLst>
                <a:ext uri="{FF2B5EF4-FFF2-40B4-BE49-F238E27FC236}">
                  <a16:creationId xmlns:a16="http://schemas.microsoft.com/office/drawing/2014/main" id="{33357295-CE26-4317-9F35-1D315BB429B8}"/>
                </a:ext>
              </a:extLst>
            </p:cNvPr>
            <p:cNvSpPr/>
            <p:nvPr/>
          </p:nvSpPr>
          <p:spPr>
            <a:xfrm>
              <a:off x="1378909" y="2028825"/>
              <a:ext cx="928181" cy="369332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점차 감소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A684CD-FF09-4FED-9632-D3333329FC12}"/>
              </a:ext>
            </a:extLst>
          </p:cNvPr>
          <p:cNvGrpSpPr/>
          <p:nvPr/>
        </p:nvGrpSpPr>
        <p:grpSpPr>
          <a:xfrm>
            <a:off x="3237311" y="3274455"/>
            <a:ext cx="2927705" cy="1439744"/>
            <a:chOff x="379146" y="3481433"/>
            <a:chExt cx="2927705" cy="143974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205416-23A7-475B-92A6-C53B25BC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46" y="3481433"/>
              <a:ext cx="844649" cy="1439744"/>
            </a:xfrm>
            <a:prstGeom prst="rect">
              <a:avLst/>
            </a:prstGeom>
          </p:spPr>
        </p:pic>
        <p:pic>
          <p:nvPicPr>
            <p:cNvPr id="12" name="그림 11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1F672D1E-E0BE-4899-91E6-470B30E93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8" t="29856" r="51577" b="49423"/>
            <a:stretch/>
          </p:blipFill>
          <p:spPr>
            <a:xfrm>
              <a:off x="1930488" y="3933870"/>
              <a:ext cx="1181101" cy="876301"/>
            </a:xfrm>
            <a:prstGeom prst="rect">
              <a:avLst/>
            </a:prstGeom>
          </p:spPr>
        </p:pic>
        <p:sp>
          <p:nvSpPr>
            <p:cNvPr id="8" name="화살표: 왼쪽 7">
              <a:extLst>
                <a:ext uri="{FF2B5EF4-FFF2-40B4-BE49-F238E27FC236}">
                  <a16:creationId xmlns:a16="http://schemas.microsoft.com/office/drawing/2014/main" id="{A116153A-2069-4F5B-9F94-C6DCB723060C}"/>
                </a:ext>
              </a:extLst>
            </p:cNvPr>
            <p:cNvSpPr/>
            <p:nvPr/>
          </p:nvSpPr>
          <p:spPr>
            <a:xfrm>
              <a:off x="1063102" y="4007330"/>
              <a:ext cx="754276" cy="5409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스킬 사용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3F32E7-BC3E-4DDF-A609-62DE1B1CF950}"/>
                </a:ext>
              </a:extLst>
            </p:cNvPr>
            <p:cNvSpPr txBox="1"/>
            <p:nvPr/>
          </p:nvSpPr>
          <p:spPr>
            <a:xfrm>
              <a:off x="1395556" y="349810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AA8BF1A-3EA0-4B0A-8B61-8B2961A704DC}"/>
                </a:ext>
              </a:extLst>
            </p:cNvPr>
            <p:cNvSpPr/>
            <p:nvPr/>
          </p:nvSpPr>
          <p:spPr>
            <a:xfrm>
              <a:off x="1849526" y="3498102"/>
              <a:ext cx="1457325" cy="36933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468DDAB-B249-4D03-B407-2E919472E5F0}"/>
                </a:ext>
              </a:extLst>
            </p:cNvPr>
            <p:cNvSpPr/>
            <p:nvPr/>
          </p:nvSpPr>
          <p:spPr>
            <a:xfrm>
              <a:off x="1849526" y="3498102"/>
              <a:ext cx="1262063" cy="36933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DB97EAE-44C5-440E-83C8-A75FD26E5C23}"/>
                </a:ext>
              </a:extLst>
            </p:cNvPr>
            <p:cNvSpPr/>
            <p:nvPr/>
          </p:nvSpPr>
          <p:spPr>
            <a:xfrm>
              <a:off x="1849526" y="3498102"/>
              <a:ext cx="947737" cy="36933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BBF24FC9-D31E-45C0-AAFA-F19CB97394C5}"/>
                </a:ext>
              </a:extLst>
            </p:cNvPr>
            <p:cNvSpPr/>
            <p:nvPr/>
          </p:nvSpPr>
          <p:spPr>
            <a:xfrm>
              <a:off x="2021287" y="3513308"/>
              <a:ext cx="645589" cy="369332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감소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E40624-1CE6-422E-B091-F0AEA8A8FAFE}"/>
              </a:ext>
            </a:extLst>
          </p:cNvPr>
          <p:cNvGrpSpPr/>
          <p:nvPr/>
        </p:nvGrpSpPr>
        <p:grpSpPr>
          <a:xfrm>
            <a:off x="666749" y="5045047"/>
            <a:ext cx="2564132" cy="1613977"/>
            <a:chOff x="666749" y="5045047"/>
            <a:chExt cx="2564132" cy="161397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19DE061-7F37-40C7-AA4C-63DFA67D2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749" y="5045047"/>
              <a:ext cx="2162175" cy="1352550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4B86768-A058-488B-A360-2906BB59D750}"/>
                </a:ext>
              </a:extLst>
            </p:cNvPr>
            <p:cNvGrpSpPr/>
            <p:nvPr/>
          </p:nvGrpSpPr>
          <p:grpSpPr>
            <a:xfrm>
              <a:off x="1283971" y="5060253"/>
              <a:ext cx="1946910" cy="376214"/>
              <a:chOff x="2343293" y="5231652"/>
              <a:chExt cx="1911295" cy="369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52D3F9-FB06-47A4-B76B-D56276DCC4B3}"/>
                  </a:ext>
                </a:extLst>
              </p:cNvPr>
              <p:cNvSpPr txBox="1"/>
              <p:nvPr/>
            </p:nvSpPr>
            <p:spPr>
              <a:xfrm>
                <a:off x="2343293" y="5231652"/>
                <a:ext cx="453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HP</a:t>
                </a:r>
                <a:endParaRPr lang="ko-KR" altLang="en-US" b="1" dirty="0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BE33CD4-4E2A-4043-8ADE-66BC1ECCAB2A}"/>
                  </a:ext>
                </a:extLst>
              </p:cNvPr>
              <p:cNvSpPr/>
              <p:nvPr/>
            </p:nvSpPr>
            <p:spPr>
              <a:xfrm>
                <a:off x="2797263" y="5231652"/>
                <a:ext cx="1457325" cy="369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4EAA5EB-6860-4F00-9B51-0FCB9CE2841F}"/>
                  </a:ext>
                </a:extLst>
              </p:cNvPr>
              <p:cNvSpPr/>
              <p:nvPr/>
            </p:nvSpPr>
            <p:spPr>
              <a:xfrm>
                <a:off x="2797263" y="5231652"/>
                <a:ext cx="1457325" cy="369332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체력 감소 </a:t>
                </a:r>
                <a:r>
                  <a:rPr lang="en-US" altLang="ko-KR" sz="1200" dirty="0"/>
                  <a:t>X</a:t>
                </a:r>
                <a:endParaRPr lang="ko-KR" alt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F2948A-97DF-46CA-8F0C-EBDD6A0175B4}"/>
                </a:ext>
              </a:extLst>
            </p:cNvPr>
            <p:cNvSpPr txBox="1"/>
            <p:nvPr/>
          </p:nvSpPr>
          <p:spPr>
            <a:xfrm>
              <a:off x="1982732" y="6412803"/>
              <a:ext cx="10118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기본 회피 기술</a:t>
              </a:r>
              <a:endParaRPr lang="ko-KR" altLang="en-US" sz="10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8A6E46-7754-4DB3-B6D1-A8F257016048}"/>
              </a:ext>
            </a:extLst>
          </p:cNvPr>
          <p:cNvGrpSpPr/>
          <p:nvPr/>
        </p:nvGrpSpPr>
        <p:grpSpPr>
          <a:xfrm>
            <a:off x="6967194" y="1429283"/>
            <a:ext cx="3547824" cy="1328738"/>
            <a:chOff x="6967194" y="1429283"/>
            <a:chExt cx="3547824" cy="132873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26CF81D-02DF-42F5-8633-4AD0A2F6960B}"/>
                </a:ext>
              </a:extLst>
            </p:cNvPr>
            <p:cNvGrpSpPr/>
            <p:nvPr/>
          </p:nvGrpSpPr>
          <p:grpSpPr>
            <a:xfrm>
              <a:off x="7785155" y="1429283"/>
              <a:ext cx="2527192" cy="1328738"/>
              <a:chOff x="622355" y="2028825"/>
              <a:chExt cx="2527192" cy="1328738"/>
            </a:xfrm>
          </p:grpSpPr>
          <p:pic>
            <p:nvPicPr>
              <p:cNvPr id="29" name="그림 28" descr="거리, 옅은, 교통, 테이블이(가) 표시된 사진&#10;&#10;자동 생성된 설명">
                <a:extLst>
                  <a:ext uri="{FF2B5EF4-FFF2-40B4-BE49-F238E27FC236}">
                    <a16:creationId xmlns:a16="http://schemas.microsoft.com/office/drawing/2014/main" id="{E1D32747-B739-41E9-915E-B5FBC44896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18" t="29856" r="51577" b="49423"/>
              <a:stretch/>
            </p:blipFill>
            <p:spPr>
              <a:xfrm>
                <a:off x="1076325" y="2481262"/>
                <a:ext cx="1181101" cy="876301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0296F2-339A-4B5C-AF2A-33594072F5DE}"/>
                  </a:ext>
                </a:extLst>
              </p:cNvPr>
              <p:cNvSpPr txBox="1"/>
              <p:nvPr/>
            </p:nvSpPr>
            <p:spPr>
              <a:xfrm>
                <a:off x="622355" y="2028825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HP</a:t>
                </a:r>
                <a:endParaRPr lang="ko-KR" altLang="en-US" b="1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AFA4408-8A31-4D16-9C55-B90F8FE98732}"/>
                  </a:ext>
                </a:extLst>
              </p:cNvPr>
              <p:cNvSpPr/>
              <p:nvPr/>
            </p:nvSpPr>
            <p:spPr>
              <a:xfrm>
                <a:off x="1076325" y="2028825"/>
                <a:ext cx="1457325" cy="369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A847D5EB-4B62-42BE-A12C-08F9E26A7389}"/>
                  </a:ext>
                </a:extLst>
              </p:cNvPr>
              <p:cNvSpPr/>
              <p:nvPr/>
            </p:nvSpPr>
            <p:spPr>
              <a:xfrm>
                <a:off x="1076325" y="2028825"/>
                <a:ext cx="1457325" cy="369332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7A9E9FF4-E080-4A96-BF95-948172A364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84517">
                <a:off x="2273245" y="2213489"/>
                <a:ext cx="876302" cy="8763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1D657399-A9EE-4A42-8B8F-89E9D3A9DD44}"/>
                </a:ext>
              </a:extLst>
            </p:cNvPr>
            <p:cNvSpPr/>
            <p:nvPr/>
          </p:nvSpPr>
          <p:spPr>
            <a:xfrm>
              <a:off x="6967194" y="1881720"/>
              <a:ext cx="1181101" cy="737847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던전 입장</a:t>
              </a:r>
            </a:p>
          </p:txBody>
        </p:sp>
        <p:sp>
          <p:nvSpPr>
            <p:cNvPr id="9" name="곱하기 기호 8">
              <a:extLst>
                <a:ext uri="{FF2B5EF4-FFF2-40B4-BE49-F238E27FC236}">
                  <a16:creationId xmlns:a16="http://schemas.microsoft.com/office/drawing/2014/main" id="{73B6549C-D3C9-4341-96ED-DF0CB2952AB1}"/>
                </a:ext>
              </a:extLst>
            </p:cNvPr>
            <p:cNvSpPr/>
            <p:nvPr/>
          </p:nvSpPr>
          <p:spPr>
            <a:xfrm>
              <a:off x="9337913" y="1567737"/>
              <a:ext cx="1177105" cy="1010276"/>
            </a:xfrm>
            <a:prstGeom prst="mathMultiply">
              <a:avLst>
                <a:gd name="adj1" fmla="val 13962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F76CF5-EF29-48B6-9F55-EFD1697EC517}"/>
                </a:ext>
              </a:extLst>
            </p:cNvPr>
            <p:cNvSpPr txBox="1"/>
            <p:nvPr/>
          </p:nvSpPr>
          <p:spPr>
            <a:xfrm>
              <a:off x="9512300" y="2451100"/>
              <a:ext cx="8867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시간 측정 </a:t>
              </a:r>
              <a:r>
                <a:rPr lang="en-US" altLang="ko-KR" sz="1050" dirty="0"/>
                <a:t>X</a:t>
              </a:r>
              <a:endParaRPr lang="ko-KR" altLang="en-US" sz="105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AC12083-4FF8-4918-863B-E2A577A4946C}"/>
              </a:ext>
            </a:extLst>
          </p:cNvPr>
          <p:cNvSpPr txBox="1"/>
          <p:nvPr/>
        </p:nvSpPr>
        <p:spPr>
          <a:xfrm>
            <a:off x="8574154" y="32254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HP</a:t>
            </a:r>
            <a:endParaRPr lang="ko-KR" altLang="en-US" b="1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D81AF07-092B-4284-800A-EC5A4F31FD27}"/>
              </a:ext>
            </a:extLst>
          </p:cNvPr>
          <p:cNvSpPr/>
          <p:nvPr/>
        </p:nvSpPr>
        <p:spPr>
          <a:xfrm>
            <a:off x="9028124" y="3225480"/>
            <a:ext cx="1457325" cy="369332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9AD52F-20A0-4FEE-936C-59D57AEA7290}"/>
              </a:ext>
            </a:extLst>
          </p:cNvPr>
          <p:cNvSpPr/>
          <p:nvPr/>
        </p:nvSpPr>
        <p:spPr>
          <a:xfrm>
            <a:off x="9028124" y="3225480"/>
            <a:ext cx="1262063" cy="369332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4856D0F-AB76-45E3-8C1C-BF7C5D2A2D31}"/>
              </a:ext>
            </a:extLst>
          </p:cNvPr>
          <p:cNvSpPr/>
          <p:nvPr/>
        </p:nvSpPr>
        <p:spPr>
          <a:xfrm>
            <a:off x="9028124" y="3225480"/>
            <a:ext cx="947737" cy="369332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왼쪽 43">
            <a:extLst>
              <a:ext uri="{FF2B5EF4-FFF2-40B4-BE49-F238E27FC236}">
                <a16:creationId xmlns:a16="http://schemas.microsoft.com/office/drawing/2014/main" id="{0286387A-BD40-4AA6-BAEA-3300A97CDCE7}"/>
              </a:ext>
            </a:extLst>
          </p:cNvPr>
          <p:cNvSpPr/>
          <p:nvPr/>
        </p:nvSpPr>
        <p:spPr>
          <a:xfrm>
            <a:off x="9199885" y="3240686"/>
            <a:ext cx="645589" cy="369332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224197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44C11B-9FB7-45CF-BE08-FD5E21ABC5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7879D-9649-43A9-AB04-5D5639D81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방 종류</a:t>
            </a:r>
            <a:endParaRPr lang="en-US" altLang="ko-KR" dirty="0"/>
          </a:p>
          <a:p>
            <a:pPr lvl="1"/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고급</a:t>
            </a:r>
            <a:r>
              <a:rPr lang="en-US" altLang="ko-KR" dirty="0"/>
              <a:t>, </a:t>
            </a:r>
            <a:r>
              <a:rPr lang="ko-KR" altLang="en-US" dirty="0"/>
              <a:t>상가</a:t>
            </a:r>
            <a:r>
              <a:rPr lang="en-US" altLang="ko-KR" dirty="0"/>
              <a:t>, </a:t>
            </a:r>
            <a:r>
              <a:rPr lang="ko-KR" altLang="en-US" dirty="0"/>
              <a:t>보스</a:t>
            </a:r>
            <a:r>
              <a:rPr lang="en-US" altLang="ko-KR" dirty="0"/>
              <a:t>, </a:t>
            </a:r>
            <a:r>
              <a:rPr lang="ko-KR" altLang="en-US" dirty="0"/>
              <a:t>이벤트 </a:t>
            </a:r>
            <a:endParaRPr lang="en-US" altLang="ko-KR" dirty="0"/>
          </a:p>
          <a:p>
            <a:r>
              <a:rPr lang="ko-KR" altLang="en-US" dirty="0"/>
              <a:t>아이템 분류</a:t>
            </a:r>
            <a:endParaRPr lang="en-US" altLang="ko-KR" dirty="0"/>
          </a:p>
          <a:p>
            <a:pPr lvl="1"/>
            <a:r>
              <a:rPr lang="ko-KR" altLang="en-US" dirty="0"/>
              <a:t>착용</a:t>
            </a:r>
            <a:r>
              <a:rPr lang="en-US" altLang="ko-KR" dirty="0"/>
              <a:t>, </a:t>
            </a:r>
            <a:r>
              <a:rPr lang="ko-KR" altLang="en-US" dirty="0"/>
              <a:t>소비</a:t>
            </a:r>
            <a:r>
              <a:rPr lang="en-US" altLang="ko-KR" dirty="0"/>
              <a:t>, </a:t>
            </a:r>
            <a:r>
              <a:rPr lang="ko-KR" altLang="en-US" dirty="0"/>
              <a:t>유물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50D8270-5C89-43C2-91A6-F1B0CE9C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B482E2-ACE7-4334-A460-34CE4589F8C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07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46D55-53CA-4D5F-AE4A-0E22F914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방의 종류를 간소화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1AA58-6806-4AE2-BC91-002A0D0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상점과 포탈</a:t>
            </a:r>
            <a:r>
              <a:rPr lang="en-US" altLang="ko-KR" sz="1400" dirty="0"/>
              <a:t> </a:t>
            </a:r>
            <a:r>
              <a:rPr lang="ko-KR" altLang="en-US" sz="1400" dirty="0"/>
              <a:t>등 제거함</a:t>
            </a:r>
            <a:endParaRPr lang="en-US" altLang="ko-KR" sz="1400" dirty="0"/>
          </a:p>
          <a:p>
            <a:r>
              <a:rPr lang="ko-KR" altLang="en-US" sz="1400" dirty="0"/>
              <a:t>상점 대신 상인을 방을 클리어 하면 항상 등장하도록 함</a:t>
            </a:r>
            <a:endParaRPr lang="en-US" altLang="ko-KR" sz="1400" dirty="0"/>
          </a:p>
          <a:p>
            <a:r>
              <a:rPr lang="ko-KR" altLang="en-US" sz="1400" dirty="0"/>
              <a:t>포탈은 보스를 처치하면 등장하도록 변경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21E96E-CAF0-4C2B-956C-908C21A141E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627B0F-3AB2-4F44-BF0B-7E5D7B8A79B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7D4B93-E979-48D5-A623-8F6E2A8D59C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EA1A9-5BD1-4D84-AA60-940A9A82436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F3BAE9-0188-4AAB-8D53-1CB289E52FA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1AC9AB-8CD9-4B1A-931B-9CC35DFB3F3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3A23C-EB9B-46B8-AA9B-6AE21F80A873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51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9335-F67B-49F2-8B9F-E999108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E819A-E3FD-4CC8-B771-9373783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아이템을 구입하여 즉시 사용하지 않고 인벤토리에 저장하도록 변경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7DD469-0141-4B10-B87E-A0D8E2DEE49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A20E38-0A6C-468B-9820-85CDF07DFB5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DA1C9-16E3-40CF-9D7F-1E6B5F1676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8B559D-160B-4BD8-9434-2204F0B7044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88CC0C-E14C-4559-B69C-E24AA5748E6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D9533-3E1D-4188-95FE-9E4DCDA35AE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63BA3-FE75-4AB1-A1FB-A1F2FD36EA1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77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52739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06101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20">
            <a:extLst>
              <a:ext uri="{FF2B5EF4-FFF2-40B4-BE49-F238E27FC236}">
                <a16:creationId xmlns:a16="http://schemas.microsoft.com/office/drawing/2014/main" id="{79832258-7499-4FBB-9AE0-C8C8E9DEC28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33448" y="1260918"/>
            <a:ext cx="6507894" cy="31977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A176F5-ED08-4FD8-AEEB-9D6CA897D55B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2C2521-01C2-449B-B204-D744147AD9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BF6FD1-41CD-43A7-BBAD-F070F5B3BA2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AF4D7D-7EC8-48E1-AFE7-6EFAFEFC6D9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35FB17-9AB0-4363-8558-BF6266B37C8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FA7715-05B9-46CA-9D19-6087EDF627C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47C757-2AD3-470E-B45E-E2F4588DBA4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B20E94-F091-4234-82A2-496EE8242B2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58CE2ACE-573D-459E-A5F2-1D48EC14365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6858821"/>
              </p:ext>
            </p:extLst>
          </p:nvPr>
        </p:nvGraphicFramePr>
        <p:xfrm>
          <a:off x="461184" y="4088463"/>
          <a:ext cx="4646468" cy="228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525">
                  <a:extLst>
                    <a:ext uri="{9D8B030D-6E8A-4147-A177-3AD203B41FA5}">
                      <a16:colId xmlns:a16="http://schemas.microsoft.com/office/drawing/2014/main" val="2695117645"/>
                    </a:ext>
                  </a:extLst>
                </a:gridCol>
                <a:gridCol w="3606943">
                  <a:extLst>
                    <a:ext uri="{9D8B030D-6E8A-4147-A177-3AD203B41FA5}">
                      <a16:colId xmlns:a16="http://schemas.microsoft.com/office/drawing/2014/main" val="3440089224"/>
                    </a:ext>
                  </a:extLst>
                </a:gridCol>
              </a:tblGrid>
              <a:tr h="470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소울 나이트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(Soul Knight)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807961"/>
                  </a:ext>
                </a:extLst>
              </a:tr>
              <a:tr h="4809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로그 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383398"/>
                  </a:ext>
                </a:extLst>
              </a:tr>
              <a:tr h="4625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/>
                        <a:t>Chillly</a:t>
                      </a:r>
                      <a:r>
                        <a:rPr lang="en-US" altLang="ko-KR" sz="1200" dirty="0"/>
                        <a:t> Room ( </a:t>
                      </a:r>
                      <a:r>
                        <a:rPr lang="ko-KR" altLang="en-US" sz="1200" dirty="0"/>
                        <a:t>중국</a:t>
                      </a:r>
                      <a:r>
                        <a:rPr lang="en-US" altLang="ko-KR" sz="1200" dirty="0"/>
                        <a:t> 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95432"/>
                  </a:ext>
                </a:extLst>
              </a:tr>
              <a:tr h="434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17.2.16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58101"/>
                  </a:ext>
                </a:extLst>
              </a:tr>
              <a:tr h="4354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모바일 </a:t>
                      </a:r>
                      <a:r>
                        <a:rPr lang="en-US" altLang="ko-KR" sz="1200" dirty="0"/>
                        <a:t>(IOS, </a:t>
                      </a:r>
                      <a:r>
                        <a:rPr lang="ko-KR" altLang="en-US" sz="1200" dirty="0"/>
                        <a:t>안드로이드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콘솔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닌텐도 스위치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86154"/>
                  </a:ext>
                </a:extLst>
              </a:tr>
            </a:tbl>
          </a:graphicData>
        </a:graphic>
      </p:graphicFrame>
      <p:pic>
        <p:nvPicPr>
          <p:cNvPr id="23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E1453FBD-8168-4B69-97DF-F1375D13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016591" y="1754776"/>
            <a:ext cx="5562600" cy="8931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6F2723-E566-47AF-B9FB-50799FB890AC}"/>
              </a:ext>
            </a:extLst>
          </p:cNvPr>
          <p:cNvSpPr txBox="1"/>
          <p:nvPr/>
        </p:nvSpPr>
        <p:spPr>
          <a:xfrm>
            <a:off x="5559244" y="1346694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총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스테이지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B310E-1FCA-411A-ABBE-C759643DD548}"/>
              </a:ext>
            </a:extLst>
          </p:cNvPr>
          <p:cNvSpPr txBox="1"/>
          <p:nvPr/>
        </p:nvSpPr>
        <p:spPr>
          <a:xfrm>
            <a:off x="5794252" y="2676814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스테이지를 구성하는 </a:t>
            </a:r>
            <a:r>
              <a:rPr lang="en-US" altLang="ko-KR" sz="1000" dirty="0"/>
              <a:t>5</a:t>
            </a:r>
            <a:r>
              <a:rPr lang="ko-KR" altLang="en-US" sz="1000" dirty="0"/>
              <a:t>개의 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213B62-E4AB-4057-81F1-B6741D6FADE4}"/>
              </a:ext>
            </a:extLst>
          </p:cNvPr>
          <p:cNvSpPr txBox="1"/>
          <p:nvPr/>
        </p:nvSpPr>
        <p:spPr>
          <a:xfrm>
            <a:off x="5655593" y="3035865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층은 여러 종류 개수의 방으로 구성됨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B3F4B8-6514-436F-B6C3-DB8535E19F2A}"/>
              </a:ext>
            </a:extLst>
          </p:cNvPr>
          <p:cNvSpPr txBox="1"/>
          <p:nvPr/>
        </p:nvSpPr>
        <p:spPr>
          <a:xfrm>
            <a:off x="5751774" y="3653604"/>
            <a:ext cx="2666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스테이지 마지막 층은 항상 보스 방이 배치됨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D7373A-0EF8-4E0A-894B-84A28181C57B}"/>
              </a:ext>
            </a:extLst>
          </p:cNvPr>
          <p:cNvSpPr txBox="1"/>
          <p:nvPr/>
        </p:nvSpPr>
        <p:spPr>
          <a:xfrm>
            <a:off x="5650238" y="3945960"/>
            <a:ext cx="3127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층마다 배치되는 방의 형태가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랜덤 배치 방식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2C6F0B-5AD3-46B0-A7B6-1724C4C26EAD}"/>
              </a:ext>
            </a:extLst>
          </p:cNvPr>
          <p:cNvCxnSpPr>
            <a:cxnSpLocks/>
            <a:stCxn id="24" idx="3"/>
            <a:endCxn id="32" idx="0"/>
          </p:cNvCxnSpPr>
          <p:nvPr/>
        </p:nvCxnSpPr>
        <p:spPr>
          <a:xfrm>
            <a:off x="6765023" y="1469805"/>
            <a:ext cx="319809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00AD259-1AD4-4638-8EF7-77EB94886E4E}"/>
              </a:ext>
            </a:extLst>
          </p:cNvPr>
          <p:cNvCxnSpPr>
            <a:cxnSpLocks/>
            <a:stCxn id="24" idx="3"/>
            <a:endCxn id="33" idx="0"/>
          </p:cNvCxnSpPr>
          <p:nvPr/>
        </p:nvCxnSpPr>
        <p:spPr>
          <a:xfrm>
            <a:off x="6765023" y="1469805"/>
            <a:ext cx="2004705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BAD0DC9-BC3B-4286-B16A-60F829AE8A26}"/>
              </a:ext>
            </a:extLst>
          </p:cNvPr>
          <p:cNvCxnSpPr>
            <a:cxnSpLocks/>
            <a:stCxn id="24" idx="3"/>
            <a:endCxn id="34" idx="0"/>
          </p:cNvCxnSpPr>
          <p:nvPr/>
        </p:nvCxnSpPr>
        <p:spPr>
          <a:xfrm>
            <a:off x="6765023" y="1469805"/>
            <a:ext cx="3742716" cy="3154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A3B760-6292-4A22-BC12-46937693B2C8}"/>
              </a:ext>
            </a:extLst>
          </p:cNvPr>
          <p:cNvSpPr/>
          <p:nvPr/>
        </p:nvSpPr>
        <p:spPr>
          <a:xfrm>
            <a:off x="6282575" y="1785302"/>
            <a:ext cx="160451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9C515F-C75E-4E30-87B6-32C965B79B99}"/>
              </a:ext>
            </a:extLst>
          </p:cNvPr>
          <p:cNvSpPr/>
          <p:nvPr/>
        </p:nvSpPr>
        <p:spPr>
          <a:xfrm>
            <a:off x="7932219" y="1785302"/>
            <a:ext cx="1675017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AEBF75-1FF0-42DC-8028-827CEEC33E2E}"/>
              </a:ext>
            </a:extLst>
          </p:cNvPr>
          <p:cNvSpPr/>
          <p:nvPr/>
        </p:nvSpPr>
        <p:spPr>
          <a:xfrm>
            <a:off x="9652367" y="1785302"/>
            <a:ext cx="1710743" cy="731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0D3ACD-559D-4D26-B2BE-8554F7B764B7}"/>
              </a:ext>
            </a:extLst>
          </p:cNvPr>
          <p:cNvSpPr/>
          <p:nvPr/>
        </p:nvSpPr>
        <p:spPr>
          <a:xfrm>
            <a:off x="8236550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B336513-2000-4AA3-8B5D-7B4FECB94A55}"/>
              </a:ext>
            </a:extLst>
          </p:cNvPr>
          <p:cNvCxnSpPr>
            <a:cxnSpLocks/>
            <a:stCxn id="25" idx="3"/>
            <a:endCxn id="35" idx="2"/>
          </p:cNvCxnSpPr>
          <p:nvPr/>
        </p:nvCxnSpPr>
        <p:spPr>
          <a:xfrm flipV="1">
            <a:off x="7670087" y="2389567"/>
            <a:ext cx="756998" cy="41035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BE8319C4-5B20-4EFF-B373-08D3C5B919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2395" b="61847"/>
          <a:stretch/>
        </p:blipFill>
        <p:spPr>
          <a:xfrm>
            <a:off x="8797891" y="2787290"/>
            <a:ext cx="995896" cy="741132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89CEEEB-4447-4B97-A443-CF2764D3B5FA}"/>
              </a:ext>
            </a:extLst>
          </p:cNvPr>
          <p:cNvCxnSpPr>
            <a:stCxn id="26" idx="3"/>
            <a:endCxn id="48" idx="1"/>
          </p:cNvCxnSpPr>
          <p:nvPr/>
        </p:nvCxnSpPr>
        <p:spPr>
          <a:xfrm flipV="1">
            <a:off x="8065227" y="3157856"/>
            <a:ext cx="732664" cy="1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 descr="회로이(가) 표시된 사진&#10;&#10;자동 생성된 설명">
            <a:extLst>
              <a:ext uri="{FF2B5EF4-FFF2-40B4-BE49-F238E27FC236}">
                <a16:creationId xmlns:a16="http://schemas.microsoft.com/office/drawing/2014/main" id="{341D75C8-5E3F-4901-A43E-1CB7DB4F84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6" t="28548" r="2395" b="57182"/>
          <a:stretch/>
        </p:blipFill>
        <p:spPr>
          <a:xfrm>
            <a:off x="8808177" y="3649232"/>
            <a:ext cx="975323" cy="7411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1A4AAE89-0153-43D7-B43B-A215FBAEFC55}"/>
              </a:ext>
            </a:extLst>
          </p:cNvPr>
          <p:cNvSpPr/>
          <p:nvPr/>
        </p:nvSpPr>
        <p:spPr>
          <a:xfrm>
            <a:off x="11027172" y="2072549"/>
            <a:ext cx="381069" cy="317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B1A8D16-CD5C-45D7-9651-2401A2C0E374}"/>
              </a:ext>
            </a:extLst>
          </p:cNvPr>
          <p:cNvCxnSpPr>
            <a:cxnSpLocks/>
            <a:stCxn id="50" idx="3"/>
            <a:endCxn id="51" idx="2"/>
          </p:cNvCxnSpPr>
          <p:nvPr/>
        </p:nvCxnSpPr>
        <p:spPr>
          <a:xfrm flipV="1">
            <a:off x="9783500" y="2389567"/>
            <a:ext cx="1434207" cy="16302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9">
            <a:extLst>
              <a:ext uri="{FF2B5EF4-FFF2-40B4-BE49-F238E27FC236}">
                <a16:creationId xmlns:a16="http://schemas.microsoft.com/office/drawing/2014/main" id="{91471CAB-DE2E-497A-B62E-C4BDFF0954B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4" y="1315415"/>
            <a:ext cx="4618943" cy="258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6">
            <a:extLst>
              <a:ext uri="{FF2B5EF4-FFF2-40B4-BE49-F238E27FC236}">
                <a16:creationId xmlns:a16="http://schemas.microsoft.com/office/drawing/2014/main" id="{8E146EEC-BF04-4B3C-83DD-48DE24F58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5453164" y="4749214"/>
            <a:ext cx="1700810" cy="127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8FF15CE-F813-4005-943B-73FA92D4BBCB}"/>
              </a:ext>
            </a:extLst>
          </p:cNvPr>
          <p:cNvSpPr txBox="1"/>
          <p:nvPr/>
        </p:nvSpPr>
        <p:spPr>
          <a:xfrm>
            <a:off x="7215492" y="4739825"/>
            <a:ext cx="2380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로딩 시간을 활용해 특성을 선택하게 됨</a:t>
            </a:r>
          </a:p>
        </p:txBody>
      </p:sp>
      <p:pic>
        <p:nvPicPr>
          <p:cNvPr id="57" name="Picture 2" descr="소울나이트 특성에 대한 이미지 검색결과">
            <a:extLst>
              <a:ext uri="{FF2B5EF4-FFF2-40B4-BE49-F238E27FC236}">
                <a16:creationId xmlns:a16="http://schemas.microsoft.com/office/drawing/2014/main" id="{1C30B345-461A-4353-A618-B2ED5CE56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2214" r="28549" b="16603"/>
          <a:stretch/>
        </p:blipFill>
        <p:spPr bwMode="auto">
          <a:xfrm>
            <a:off x="7226344" y="5012415"/>
            <a:ext cx="1059464" cy="10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소울나이트 무기에 대한 이미지 검색결과">
            <a:extLst>
              <a:ext uri="{FF2B5EF4-FFF2-40B4-BE49-F238E27FC236}">
                <a16:creationId xmlns:a16="http://schemas.microsoft.com/office/drawing/2014/main" id="{15928CAB-8EA9-4BEE-9333-60041E517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t="-1784" r="9000" b="51285"/>
          <a:stretch/>
        </p:blipFill>
        <p:spPr bwMode="auto">
          <a:xfrm>
            <a:off x="8344694" y="4986046"/>
            <a:ext cx="1910311" cy="79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E24972-0EAF-4D26-B8ED-15D3E9C250E3}"/>
              </a:ext>
            </a:extLst>
          </p:cNvPr>
          <p:cNvSpPr txBox="1"/>
          <p:nvPr/>
        </p:nvSpPr>
        <p:spPr>
          <a:xfrm>
            <a:off x="8318669" y="5830481"/>
            <a:ext cx="3336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다양한 무기와 특성을 획득해 가며 게임을 진행하는 방식</a:t>
            </a:r>
          </a:p>
        </p:txBody>
      </p:sp>
      <p:sp>
        <p:nvSpPr>
          <p:cNvPr id="61" name="내용 개체 틀 20">
            <a:extLst>
              <a:ext uri="{FF2B5EF4-FFF2-40B4-BE49-F238E27FC236}">
                <a16:creationId xmlns:a16="http://schemas.microsoft.com/office/drawing/2014/main" id="{81342DE7-5C8B-478C-84A4-BB3BAF30BBAF}"/>
              </a:ext>
            </a:extLst>
          </p:cNvPr>
          <p:cNvSpPr txBox="1">
            <a:spLocks/>
          </p:cNvSpPr>
          <p:nvPr/>
        </p:nvSpPr>
        <p:spPr>
          <a:xfrm>
            <a:off x="5226906" y="4563699"/>
            <a:ext cx="6507894" cy="180914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33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996845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3094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135104" y="-489037"/>
            <a:ext cx="7673253" cy="23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27426"/>
              </p:ext>
            </p:extLst>
          </p:nvPr>
        </p:nvGraphicFramePr>
        <p:xfrm>
          <a:off x="983638" y="1407159"/>
          <a:ext cx="920789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1130957" y="795740"/>
            <a:ext cx="4965043" cy="263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1130958" y="1796113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3607458" y="1519647"/>
            <a:ext cx="286150" cy="746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7041539" y="1624624"/>
            <a:ext cx="415599" cy="74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5730898" y="351037"/>
            <a:ext cx="972568" cy="637024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2253637" y="2398519"/>
            <a:ext cx="3304350" cy="103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7181237" y="3006590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7181237" y="2356349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87504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65267"/>
            <a:ext cx="7750382" cy="2348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23930"/>
              </p:ext>
            </p:extLst>
          </p:nvPr>
        </p:nvGraphicFramePr>
        <p:xfrm>
          <a:off x="-761998" y="2438400"/>
          <a:ext cx="930044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룸에 입장 또는 퇴장하기 전에 해당 보스의 대사를 통해 스토리를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보스들의 대사가 게임소개를 반영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스토리의 복선을 위해 의미 심장한 대사를 하나씩 남겨둠</a:t>
                      </a:r>
                      <a:endParaRPr lang="en-US" altLang="ko-KR" sz="13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 별 스토리를 가장 효과적으로 전달할 수 있는 방법이라 생각함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룸 마다 스토리를 전달할 경우 게임에 집중력을 침해 할 것이라 생각했다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스테이지 보스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556258" y="2633590"/>
            <a:ext cx="5047632" cy="2931549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431700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45102"/>
            <a:ext cx="8415864" cy="254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3408"/>
              </p:ext>
            </p:extLst>
          </p:nvPr>
        </p:nvGraphicFramePr>
        <p:xfrm>
          <a:off x="-751837" y="2259859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752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01043"/>
            <a:ext cx="6569610" cy="1990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ko-KR" sz="2000"/>
              <a:t>1. </a:t>
            </a:r>
            <a:r>
              <a:rPr lang="ko-KR" altLang="en-US" sz="200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3732"/>
              </p:ext>
            </p:extLst>
          </p:nvPr>
        </p:nvGraphicFramePr>
        <p:xfrm>
          <a:off x="1859816" y="1343106"/>
          <a:ext cx="7903944" cy="41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9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247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18641"/>
            <a:ext cx="5988823" cy="1814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3" y="2138419"/>
            <a:ext cx="5829298" cy="2451363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3" y="3561854"/>
            <a:ext cx="375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2936"/>
              </p:ext>
            </p:extLst>
          </p:nvPr>
        </p:nvGraphicFramePr>
        <p:xfrm>
          <a:off x="-751838" y="6002554"/>
          <a:ext cx="7167977" cy="13003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16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 기술을 가진 사이보그 군인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미래의 기술과 과거의 기술이 합쳐진 형태의 신체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시공간 장치를 부각시키는 디자인을 사용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튜토리얼에서</a:t>
                      </a:r>
                      <a:r>
                        <a:rPr lang="ko-KR" altLang="en-US" sz="900" dirty="0"/>
                        <a:t> 사용될 비슷하지만 조금 더 미래 기술이라고 생각할 만한 디자인의 코스튬 필요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821418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95257"/>
            <a:ext cx="6760601" cy="204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4533"/>
              </p:ext>
            </p:extLst>
          </p:nvPr>
        </p:nvGraphicFramePr>
        <p:xfrm>
          <a:off x="-751838" y="4976933"/>
          <a:ext cx="8091712" cy="223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1378351"/>
            <a:ext cx="4709159" cy="1938889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311739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419011" y="160885"/>
            <a:ext cx="961367" cy="292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5032"/>
              </p:ext>
            </p:extLst>
          </p:nvPr>
        </p:nvGraphicFramePr>
        <p:xfrm>
          <a:off x="-736598" y="5464949"/>
          <a:ext cx="8839114" cy="154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5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651354"/>
            <a:ext cx="8608059" cy="2753006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674319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배치 방식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F30C63-A660-4239-8869-409A4B51B7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1C5FF2-5ECD-4CFF-BC19-5CE950EDCE4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75F5C8-4EF5-4CDA-AD55-CC3B6B4805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DF0D9-9689-40D4-BDD0-C0FD657D8EC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8F0EF0-A943-4704-8039-081C3CD5678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AAE984-8986-4B20-A392-A8F58E6E810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B276F-7ADA-408C-9D54-F80F47A2380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347875-E4B4-49E2-9B65-DD6455EFDA8B}"/>
              </a:ext>
            </a:extLst>
          </p:cNvPr>
          <p:cNvSpPr/>
          <p:nvPr/>
        </p:nvSpPr>
        <p:spPr>
          <a:xfrm>
            <a:off x="-269561" y="3973362"/>
            <a:ext cx="6631910" cy="26064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/>
              <a:t>시작 룸</a:t>
            </a:r>
            <a:r>
              <a:rPr lang="en-US" altLang="ko-KR" sz="1000" dirty="0"/>
              <a:t>, </a:t>
            </a:r>
            <a:r>
              <a:rPr lang="ko-KR" altLang="en-US" sz="1000" dirty="0"/>
              <a:t>포탈 룸은 층마다 하나씩 만 존재함 </a:t>
            </a:r>
            <a:r>
              <a:rPr lang="en-US" altLang="ko-KR" sz="1000" dirty="0"/>
              <a:t>(5</a:t>
            </a:r>
            <a:r>
              <a:rPr lang="ko-KR" altLang="en-US" sz="1000" dirty="0"/>
              <a:t>번째 층마다 포탈 룸은 보스 룸으로 치환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시작 룸을 기준으로 </a:t>
            </a:r>
            <a:r>
              <a:rPr lang="en-US" altLang="ko-KR" sz="1000" dirty="0"/>
              <a:t>(</a:t>
            </a:r>
            <a:r>
              <a:rPr lang="ko-KR" altLang="en-US" sz="1000" dirty="0"/>
              <a:t>상하좌우</a:t>
            </a:r>
            <a:r>
              <a:rPr lang="en-US" altLang="ko-KR" sz="1000" dirty="0"/>
              <a:t>) 4</a:t>
            </a:r>
            <a:r>
              <a:rPr lang="ko-KR" altLang="en-US" sz="1000" dirty="0"/>
              <a:t>방향 중 한 방향을 기준으로 방을 생성해 연결함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2</a:t>
            </a:r>
            <a:r>
              <a:rPr lang="ko-KR" altLang="en-US" sz="1000" dirty="0"/>
              <a:t>차원 배열의 최소 </a:t>
            </a:r>
            <a:r>
              <a:rPr lang="en-US" altLang="ko-KR" sz="1000" dirty="0"/>
              <a:t>3x3 </a:t>
            </a:r>
            <a:r>
              <a:rPr lang="ko-KR" altLang="en-US" sz="1000" dirty="0"/>
              <a:t>크기</a:t>
            </a:r>
            <a:r>
              <a:rPr lang="en-US" altLang="ko-KR" sz="1000" dirty="0"/>
              <a:t>(</a:t>
            </a:r>
            <a:r>
              <a:rPr lang="ko-KR" altLang="en-US" sz="1000" dirty="0"/>
              <a:t>최대 </a:t>
            </a:r>
            <a:r>
              <a:rPr lang="en-US" altLang="ko-KR" sz="1000" dirty="0"/>
              <a:t>5x5)</a:t>
            </a:r>
            <a:r>
              <a:rPr lang="ko-KR" altLang="en-US" sz="1000" dirty="0"/>
              <a:t>에 시작점과 포탈</a:t>
            </a:r>
            <a:r>
              <a:rPr lang="en-US" altLang="ko-KR" sz="1000" dirty="0"/>
              <a:t>(</a:t>
            </a:r>
            <a:r>
              <a:rPr lang="ko-KR" altLang="en-US" sz="1000" dirty="0"/>
              <a:t>보스</a:t>
            </a:r>
            <a:r>
              <a:rPr lang="en-US" altLang="ko-KR" sz="1000" dirty="0"/>
              <a:t>)</a:t>
            </a:r>
            <a:r>
              <a:rPr lang="ko-KR" altLang="en-US" sz="1000" dirty="0"/>
              <a:t>룸을 배치하고 나머지는 좌측의 정보를 기반으로 배치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배치될 요소들이 모두 배치되고 나면 그것을 하나의 층으로 묶어 관리하게 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각 층의 가로 세로 칸 수를 먼저 정함 </a:t>
            </a:r>
            <a:r>
              <a:rPr lang="en-US" altLang="ko-KR" sz="1000" dirty="0"/>
              <a:t>( </a:t>
            </a:r>
            <a:r>
              <a:rPr lang="ko-KR" altLang="en-US" sz="1000" dirty="0"/>
              <a:t>최소 </a:t>
            </a:r>
            <a:r>
              <a:rPr lang="en-US" altLang="ko-KR" sz="1000" dirty="0"/>
              <a:t>3x3</a:t>
            </a:r>
            <a:r>
              <a:rPr lang="ko-KR" altLang="en-US" sz="1000" dirty="0"/>
              <a:t>에서 최대</a:t>
            </a:r>
            <a:r>
              <a:rPr lang="en-US" altLang="ko-KR" sz="1000" dirty="0"/>
              <a:t>5x5)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가장자리에 시작과 종료를 배치하고 시작과 종료방이 가질 수 있는 가로 세로 길이 값을 미리 부여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시작과 종료가 연결될 수 있도록 일반 방을 배치하는데 일반 방이 가질 수 있는 가로 세로 길이 값을 가져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방과 연결이 가능한 나머지 공간에 일반 방과 이벤트 방</a:t>
            </a:r>
            <a:r>
              <a:rPr lang="en-US" altLang="ko-KR" sz="1000" dirty="0"/>
              <a:t>, </a:t>
            </a:r>
            <a:r>
              <a:rPr lang="ko-KR" altLang="en-US" sz="1000" dirty="0"/>
              <a:t>상자 방을 무작위로 가져와 배치함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각 방의 크기 값을 부여하고 방의 좌측 최상</a:t>
            </a:r>
            <a:endParaRPr lang="en-US" altLang="ko-KR" sz="1000" dirty="0"/>
          </a:p>
        </p:txBody>
      </p:sp>
      <p:pic>
        <p:nvPicPr>
          <p:cNvPr id="11" name="그림 10" descr="실외, 옅은, 커플, 앉아있는이(가) 표시된 사진&#10;&#10;자동 생성된 설명">
            <a:extLst>
              <a:ext uri="{FF2B5EF4-FFF2-40B4-BE49-F238E27FC236}">
                <a16:creationId xmlns:a16="http://schemas.microsoft.com/office/drawing/2014/main" id="{93E8452F-E343-4EC7-94C5-11E06D01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30" y="1519884"/>
            <a:ext cx="5249111" cy="2639797"/>
          </a:xfrm>
          <a:prstGeom prst="rect">
            <a:avLst/>
          </a:prstGeom>
        </p:spPr>
      </p:pic>
      <p:pic>
        <p:nvPicPr>
          <p:cNvPr id="15" name="그림 14" descr="시계이(가) 표시된 사진&#10;&#10;자동 생성된 설명">
            <a:extLst>
              <a:ext uri="{FF2B5EF4-FFF2-40B4-BE49-F238E27FC236}">
                <a16:creationId xmlns:a16="http://schemas.microsoft.com/office/drawing/2014/main" id="{F00C171F-463B-491C-845B-78AE435B5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49" y="4279414"/>
            <a:ext cx="4968671" cy="169483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1420CAD6-098D-456D-86EB-7CEE07738EB9}"/>
              </a:ext>
            </a:extLst>
          </p:cNvPr>
          <p:cNvGrpSpPr/>
          <p:nvPr/>
        </p:nvGrpSpPr>
        <p:grpSpPr>
          <a:xfrm>
            <a:off x="640839" y="1507951"/>
            <a:ext cx="4875738" cy="2307908"/>
            <a:chOff x="640839" y="1446407"/>
            <a:chExt cx="4875738" cy="2307908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B232E5F-7679-4262-8C76-5756EA8A2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1" t="38616" b="38743"/>
            <a:stretch/>
          </p:blipFill>
          <p:spPr>
            <a:xfrm>
              <a:off x="1539081" y="1519884"/>
              <a:ext cx="3079252" cy="155275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191C1C-4B25-4890-AA96-512F3209C6E3}"/>
                </a:ext>
              </a:extLst>
            </p:cNvPr>
            <p:cNvSpPr txBox="1"/>
            <p:nvPr/>
          </p:nvSpPr>
          <p:spPr>
            <a:xfrm>
              <a:off x="640839" y="3102982"/>
              <a:ext cx="4875738" cy="5289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/>
                <a:t>던전을 입장하면 포탈을 이동한다는 컨셉의 이미지와 함께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게임에 대한 정보를 표시</a:t>
              </a:r>
              <a:endParaRPr lang="en-US" altLang="ko-KR" sz="1000" dirty="0"/>
            </a:p>
            <a:p>
              <a:pPr>
                <a:lnSpc>
                  <a:spcPct val="150000"/>
                </a:lnSpc>
              </a:pPr>
              <a:r>
                <a:rPr lang="ko-KR" altLang="en-US" sz="1000" dirty="0"/>
                <a:t>이때 던전을 구성할 리소스를 불러와 좌측 표의 규칙에 맞게 배치하게 됨 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BE73CFF-32EE-4D98-A5E7-97E0EFD2EBC4}"/>
                </a:ext>
              </a:extLst>
            </p:cNvPr>
            <p:cNvSpPr/>
            <p:nvPr/>
          </p:nvSpPr>
          <p:spPr>
            <a:xfrm>
              <a:off x="640839" y="1446407"/>
              <a:ext cx="4875737" cy="230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487F563D-3944-4AEF-BF93-04010EC0A39E}"/>
              </a:ext>
            </a:extLst>
          </p:cNvPr>
          <p:cNvGraphicFramePr>
            <a:graphicFrameLocks noGrp="1"/>
          </p:cNvGraphicFramePr>
          <p:nvPr/>
        </p:nvGraphicFramePr>
        <p:xfrm>
          <a:off x="6916114" y="2644083"/>
          <a:ext cx="2578101" cy="116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101">
                  <a:extLst>
                    <a:ext uri="{9D8B030D-6E8A-4147-A177-3AD203B41FA5}">
                      <a16:colId xmlns:a16="http://schemas.microsoft.com/office/drawing/2014/main" val="2201900050"/>
                    </a:ext>
                  </a:extLst>
                </a:gridCol>
              </a:tblGrid>
              <a:tr h="423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2196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69961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배치 방식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328616"/>
              </p:ext>
            </p:extLst>
          </p:nvPr>
        </p:nvGraphicFramePr>
        <p:xfrm>
          <a:off x="457197" y="1845189"/>
          <a:ext cx="5225452" cy="254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80097">
                  <a:extLst>
                    <a:ext uri="{9D8B030D-6E8A-4147-A177-3AD203B41FA5}">
                      <a16:colId xmlns:a16="http://schemas.microsoft.com/office/drawing/2014/main" val="2481616189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0913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아이콘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251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2~4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x</a:t>
                      </a:r>
                      <a:endParaRPr lang="ko-KR" altLang="en-US" sz="1600" b="1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7018615" y="3137233"/>
            <a:ext cx="2373098" cy="579915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F30C63-A660-4239-8869-409A4B51B7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1C5FF2-5ECD-4CFF-BC19-5CE950EDCE4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75F5C8-4EF5-4CDA-AD55-CC3B6B4805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DF0D9-9689-40D4-BDD0-C0FD657D8EC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8F0EF0-A943-4704-8039-081C3CD5678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AAE984-8986-4B20-A392-A8F58E6E810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B276F-7ADA-408C-9D54-F80F47A2380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347875-E4B4-49E2-9B65-DD6455EFDA8B}"/>
              </a:ext>
            </a:extLst>
          </p:cNvPr>
          <p:cNvSpPr/>
          <p:nvPr/>
        </p:nvSpPr>
        <p:spPr>
          <a:xfrm>
            <a:off x="5415118" y="4638658"/>
            <a:ext cx="6631910" cy="9905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/>
              <a:t>시작 룸</a:t>
            </a:r>
            <a:r>
              <a:rPr lang="en-US" altLang="ko-KR" sz="1000" dirty="0"/>
              <a:t>, </a:t>
            </a:r>
            <a:r>
              <a:rPr lang="ko-KR" altLang="en-US" sz="1000" dirty="0"/>
              <a:t>포탈 룸은 층마다 하나씩 만 존재함 </a:t>
            </a:r>
            <a:r>
              <a:rPr lang="en-US" altLang="ko-KR" sz="1000" dirty="0"/>
              <a:t>(5</a:t>
            </a:r>
            <a:r>
              <a:rPr lang="ko-KR" altLang="en-US" sz="1000" dirty="0"/>
              <a:t>번째 층마다 포탈 룸은 보스 룸으로 치환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시작 룸을 기준으로 </a:t>
            </a:r>
            <a:r>
              <a:rPr lang="en-US" altLang="ko-KR" sz="1000" dirty="0"/>
              <a:t>(</a:t>
            </a:r>
            <a:r>
              <a:rPr lang="ko-KR" altLang="en-US" sz="1000" dirty="0"/>
              <a:t>상하좌우</a:t>
            </a:r>
            <a:r>
              <a:rPr lang="en-US" altLang="ko-KR" sz="1000" dirty="0"/>
              <a:t>) 4</a:t>
            </a:r>
            <a:r>
              <a:rPr lang="ko-KR" altLang="en-US" sz="1000" dirty="0"/>
              <a:t>방향 중 한 방향을 기준으로 방을 생성해 연결함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2</a:t>
            </a:r>
            <a:r>
              <a:rPr lang="ko-KR" altLang="en-US" sz="1000" dirty="0"/>
              <a:t>차원 배열의 최소 </a:t>
            </a:r>
            <a:r>
              <a:rPr lang="en-US" altLang="ko-KR" sz="1000" dirty="0"/>
              <a:t>3x3 </a:t>
            </a:r>
            <a:r>
              <a:rPr lang="ko-KR" altLang="en-US" sz="1000" dirty="0"/>
              <a:t>크기</a:t>
            </a:r>
            <a:r>
              <a:rPr lang="en-US" altLang="ko-KR" sz="1000" dirty="0"/>
              <a:t>(</a:t>
            </a:r>
            <a:r>
              <a:rPr lang="ko-KR" altLang="en-US" sz="1000" dirty="0"/>
              <a:t>최대 </a:t>
            </a:r>
            <a:r>
              <a:rPr lang="en-US" altLang="ko-KR" sz="1000" dirty="0"/>
              <a:t>5x5)</a:t>
            </a:r>
            <a:r>
              <a:rPr lang="ko-KR" altLang="en-US" sz="1000" dirty="0"/>
              <a:t>에 시작점과 포탈</a:t>
            </a:r>
            <a:r>
              <a:rPr lang="en-US" altLang="ko-KR" sz="1000" dirty="0"/>
              <a:t>(</a:t>
            </a:r>
            <a:r>
              <a:rPr lang="ko-KR" altLang="en-US" sz="1000" dirty="0"/>
              <a:t>보스</a:t>
            </a:r>
            <a:r>
              <a:rPr lang="en-US" altLang="ko-KR" sz="1000" dirty="0"/>
              <a:t>)</a:t>
            </a:r>
            <a:r>
              <a:rPr lang="ko-KR" altLang="en-US" sz="1000" dirty="0"/>
              <a:t>룸을 배치하고 나머지는 좌측의 정보를 기반으로 배치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배치될 요소들이 모두 배치되고 나면 그것을 하나의 층으로 묶어 관리하게 됨</a:t>
            </a:r>
            <a:endParaRPr lang="en-US" altLang="ko-KR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569883-25E6-4676-8C2B-FBA0D5DB72D6}"/>
              </a:ext>
            </a:extLst>
          </p:cNvPr>
          <p:cNvGrpSpPr/>
          <p:nvPr/>
        </p:nvGrpSpPr>
        <p:grpSpPr>
          <a:xfrm>
            <a:off x="1270822" y="2523156"/>
            <a:ext cx="309627" cy="1885722"/>
            <a:chOff x="2820222" y="2521473"/>
            <a:chExt cx="309627" cy="1885722"/>
          </a:xfrm>
        </p:grpSpPr>
        <p:pic>
          <p:nvPicPr>
            <p:cNvPr id="36" name="그림 35" descr="회로이(가) 표시된 사진&#10;&#10;자동 생성된 설명">
              <a:extLst>
                <a:ext uri="{FF2B5EF4-FFF2-40B4-BE49-F238E27FC236}">
                  <a16:creationId xmlns:a16="http://schemas.microsoft.com/office/drawing/2014/main" id="{4FB522B9-D997-437F-AB64-865C0CBA0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06" t="39162" r="2507" b="57912"/>
            <a:stretch/>
          </p:blipFill>
          <p:spPr>
            <a:xfrm>
              <a:off x="2820222" y="4118489"/>
              <a:ext cx="309627" cy="288706"/>
            </a:xfrm>
            <a:prstGeom prst="rect">
              <a:avLst/>
            </a:prstGeom>
          </p:spPr>
        </p:pic>
        <p:pic>
          <p:nvPicPr>
            <p:cNvPr id="37" name="그림 36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ECE4C610-BA04-4C7A-AD6A-4FB0D21CF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28" t="28835" r="7082" b="67680"/>
            <a:stretch/>
          </p:blipFill>
          <p:spPr>
            <a:xfrm>
              <a:off x="2833753" y="2521473"/>
              <a:ext cx="282565" cy="276045"/>
            </a:xfrm>
            <a:prstGeom prst="rect">
              <a:avLst/>
            </a:prstGeom>
          </p:spPr>
        </p:pic>
        <p:pic>
          <p:nvPicPr>
            <p:cNvPr id="38" name="그림 3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E3130729-F96D-4D92-8E6C-69520412B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38" t="28544" r="4758" b="67468"/>
            <a:stretch/>
          </p:blipFill>
          <p:spPr>
            <a:xfrm>
              <a:off x="2855382" y="2850304"/>
              <a:ext cx="239307" cy="265504"/>
            </a:xfrm>
            <a:prstGeom prst="rect">
              <a:avLst/>
            </a:prstGeom>
          </p:spPr>
        </p:pic>
        <p:pic>
          <p:nvPicPr>
            <p:cNvPr id="39" name="그림 38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4546E27-361C-417E-B9FD-88444BA05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66" t="33904" r="7109" b="62844"/>
            <a:stretch/>
          </p:blipFill>
          <p:spPr>
            <a:xfrm>
              <a:off x="2837052" y="3806135"/>
              <a:ext cx="275967" cy="278804"/>
            </a:xfrm>
            <a:prstGeom prst="rect">
              <a:avLst/>
            </a:prstGeom>
          </p:spPr>
        </p:pic>
        <p:pic>
          <p:nvPicPr>
            <p:cNvPr id="40" name="그림 39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5F155887-D118-4B27-B7BA-24AF8B497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25" t="33653" r="2519" b="62730"/>
            <a:stretch/>
          </p:blipFill>
          <p:spPr>
            <a:xfrm>
              <a:off x="2837052" y="3158571"/>
              <a:ext cx="275967" cy="303933"/>
            </a:xfrm>
            <a:prstGeom prst="rect">
              <a:avLst/>
            </a:prstGeom>
          </p:spPr>
        </p:pic>
        <p:pic>
          <p:nvPicPr>
            <p:cNvPr id="41" name="그림 40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A37183B8-5858-454F-B62C-4CDD49C5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28" t="29100" r="2528" b="67783"/>
            <a:stretch/>
          </p:blipFill>
          <p:spPr>
            <a:xfrm>
              <a:off x="2839865" y="3486814"/>
              <a:ext cx="270341" cy="276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796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487F563D-3944-4AEF-BF93-04010EC0A39E}"/>
              </a:ext>
            </a:extLst>
          </p:cNvPr>
          <p:cNvGraphicFramePr>
            <a:graphicFrameLocks noGrp="1"/>
          </p:cNvGraphicFramePr>
          <p:nvPr/>
        </p:nvGraphicFramePr>
        <p:xfrm>
          <a:off x="6916114" y="2644083"/>
          <a:ext cx="2578101" cy="116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101">
                  <a:extLst>
                    <a:ext uri="{9D8B030D-6E8A-4147-A177-3AD203B41FA5}">
                      <a16:colId xmlns:a16="http://schemas.microsoft.com/office/drawing/2014/main" val="2201900050"/>
                    </a:ext>
                  </a:extLst>
                </a:gridCol>
              </a:tblGrid>
              <a:tr h="423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2196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69961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배치 방식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/>
        </p:nvGraphicFramePr>
        <p:xfrm>
          <a:off x="431797" y="1270001"/>
          <a:ext cx="4483103" cy="248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741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091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2~4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7018615" y="3137233"/>
            <a:ext cx="2373098" cy="579915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F30C63-A660-4239-8869-409A4B51B7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1C5FF2-5ECD-4CFF-BC19-5CE950EDCE4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75F5C8-4EF5-4CDA-AD55-CC3B6B4805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DF0D9-9689-40D4-BDD0-C0FD657D8EC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8F0EF0-A943-4704-8039-081C3CD5678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AAE984-8986-4B20-A392-A8F58E6E810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B276F-7ADA-408C-9D54-F80F47A2380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D6F8BA1E-4F03-47A2-B607-C87286C7F387}"/>
              </a:ext>
            </a:extLst>
          </p:cNvPr>
          <p:cNvGraphicFramePr>
            <a:graphicFrameLocks noGrp="1"/>
          </p:cNvGraphicFramePr>
          <p:nvPr/>
        </p:nvGraphicFramePr>
        <p:xfrm>
          <a:off x="431797" y="3919223"/>
          <a:ext cx="11315700" cy="2510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897">
                  <a:extLst>
                    <a:ext uri="{9D8B030D-6E8A-4147-A177-3AD203B41FA5}">
                      <a16:colId xmlns:a16="http://schemas.microsoft.com/office/drawing/2014/main" val="3338785752"/>
                    </a:ext>
                  </a:extLst>
                </a:gridCol>
                <a:gridCol w="3536953">
                  <a:extLst>
                    <a:ext uri="{9D8B030D-6E8A-4147-A177-3AD203B41FA5}">
                      <a16:colId xmlns:a16="http://schemas.microsoft.com/office/drawing/2014/main" val="1127104342"/>
                    </a:ext>
                  </a:extLst>
                </a:gridCol>
                <a:gridCol w="1758947">
                  <a:extLst>
                    <a:ext uri="{9D8B030D-6E8A-4147-A177-3AD203B41FA5}">
                      <a16:colId xmlns:a16="http://schemas.microsoft.com/office/drawing/2014/main" val="3810922349"/>
                    </a:ext>
                  </a:extLst>
                </a:gridCol>
                <a:gridCol w="3898903">
                  <a:extLst>
                    <a:ext uri="{9D8B030D-6E8A-4147-A177-3AD203B41FA5}">
                      <a16:colId xmlns:a16="http://schemas.microsoft.com/office/drawing/2014/main" val="91221427"/>
                    </a:ext>
                  </a:extLst>
                </a:gridCol>
              </a:tblGrid>
              <a:tr h="234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480301"/>
                  </a:ext>
                </a:extLst>
              </a:tr>
              <a:tr h="602675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유저에게 도움을 주는 발판과 그렇지 않는 발판이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발판의 효과는 몬스터도 동일하게 적용 받음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가시 발판이 대표적으로 함정으로 사용되는 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몬스터의 이동을 막는 구조물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몬스터의 공격을 상쇄시킴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스테이지에 선택된 테마에 따라 다양한 형태의 구조물 디자인이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90293"/>
                  </a:ext>
                </a:extLst>
              </a:tr>
              <a:tr h="27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마법 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10958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통로를 통해 방에 입장 시 자동으로 닫힘 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방에 배치된 몬스터를 모두 처치하기 전까지 열리지 않음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방에 입장 시 자동으로 문이 닫힘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방에만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공격을 받으면 사라지는 구조물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상자의 경우 공격을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회에 한해 공격을 막음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상자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폭판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독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 존재함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상자의 경우 함정으로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34795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C7C137-77CE-4787-B7FB-6E0D4A872080}"/>
              </a:ext>
            </a:extLst>
          </p:cNvPr>
          <p:cNvGrpSpPr/>
          <p:nvPr/>
        </p:nvGrpSpPr>
        <p:grpSpPr>
          <a:xfrm>
            <a:off x="1045403" y="4270351"/>
            <a:ext cx="822674" cy="841171"/>
            <a:chOff x="5995628" y="4141849"/>
            <a:chExt cx="822674" cy="841171"/>
          </a:xfrm>
        </p:grpSpPr>
        <p:pic>
          <p:nvPicPr>
            <p:cNvPr id="25" name="그림 24" descr="컴퓨터이(가) 표시된 사진&#10;&#10;자동 생성된 설명">
              <a:extLst>
                <a:ext uri="{FF2B5EF4-FFF2-40B4-BE49-F238E27FC236}">
                  <a16:creationId xmlns:a16="http://schemas.microsoft.com/office/drawing/2014/main" id="{9AA1D692-5520-4838-90F8-744BCAF33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6035430" y="4141849"/>
              <a:ext cx="782872" cy="343065"/>
            </a:xfrm>
            <a:prstGeom prst="rect">
              <a:avLst/>
            </a:prstGeom>
          </p:spPr>
        </p:pic>
        <p:pic>
          <p:nvPicPr>
            <p:cNvPr id="26" name="그림 25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99259948-DBA8-4985-9402-A645865A0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449025" y="4597799"/>
              <a:ext cx="369277" cy="358846"/>
            </a:xfrm>
            <a:prstGeom prst="rect">
              <a:avLst/>
            </a:prstGeom>
          </p:spPr>
        </p:pic>
        <p:pic>
          <p:nvPicPr>
            <p:cNvPr id="27" name="그림 26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9911A699-508A-4D02-B1BD-0E8AF3D58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FF1A830-5176-4183-8226-53ECB9376F84}"/>
              </a:ext>
            </a:extLst>
          </p:cNvPr>
          <p:cNvGrpSpPr/>
          <p:nvPr/>
        </p:nvGrpSpPr>
        <p:grpSpPr>
          <a:xfrm>
            <a:off x="6419660" y="4297523"/>
            <a:ext cx="998774" cy="762943"/>
            <a:chOff x="5776608" y="5413156"/>
            <a:chExt cx="998774" cy="762943"/>
          </a:xfrm>
        </p:grpSpPr>
        <p:pic>
          <p:nvPicPr>
            <p:cNvPr id="29" name="그림 28" descr="컴퓨터이(가) 표시된 사진&#10;&#10;자동 생성된 설명">
              <a:extLst>
                <a:ext uri="{FF2B5EF4-FFF2-40B4-BE49-F238E27FC236}">
                  <a16:creationId xmlns:a16="http://schemas.microsoft.com/office/drawing/2014/main" id="{4FFCFD12-6D26-489C-A4D4-E2359A3D2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5215" y="5413156"/>
              <a:ext cx="250167" cy="762943"/>
            </a:xfrm>
            <a:prstGeom prst="rect">
              <a:avLst/>
            </a:prstGeom>
          </p:spPr>
        </p:pic>
        <p:pic>
          <p:nvPicPr>
            <p:cNvPr id="30" name="그림 29" descr="컴퓨터이(가) 표시된 사진&#10;&#10;자동 생성된 설명">
              <a:extLst>
                <a:ext uri="{FF2B5EF4-FFF2-40B4-BE49-F238E27FC236}">
                  <a16:creationId xmlns:a16="http://schemas.microsoft.com/office/drawing/2014/main" id="{A0737EFD-3C8E-4117-8C2D-EE69DD869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5776608" y="5604823"/>
              <a:ext cx="250166" cy="445093"/>
            </a:xfrm>
            <a:prstGeom prst="rect">
              <a:avLst/>
            </a:prstGeom>
          </p:spPr>
        </p:pic>
        <p:pic>
          <p:nvPicPr>
            <p:cNvPr id="31" name="그림 30" descr="컴퓨터이(가) 표시된 사진&#10;&#10;자동 생성된 설명">
              <a:extLst>
                <a:ext uri="{FF2B5EF4-FFF2-40B4-BE49-F238E27FC236}">
                  <a16:creationId xmlns:a16="http://schemas.microsoft.com/office/drawing/2014/main" id="{27F3E78A-447E-4753-B4A2-F4CDAD423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6140358" y="5543233"/>
              <a:ext cx="301925" cy="518763"/>
            </a:xfrm>
            <a:prstGeom prst="rect">
              <a:avLst/>
            </a:prstGeom>
          </p:spPr>
        </p:pic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7E5F3BC3-185D-4B1B-BB0B-184E7447DF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1313612" y="5500050"/>
            <a:ext cx="286257" cy="889596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A44A686-F604-486B-A12A-114C794398E8}"/>
              </a:ext>
            </a:extLst>
          </p:cNvPr>
          <p:cNvGrpSpPr/>
          <p:nvPr/>
        </p:nvGrpSpPr>
        <p:grpSpPr>
          <a:xfrm>
            <a:off x="6678852" y="5521612"/>
            <a:ext cx="489541" cy="846472"/>
            <a:chOff x="2656935" y="5815078"/>
            <a:chExt cx="489541" cy="846472"/>
          </a:xfrm>
        </p:grpSpPr>
        <p:pic>
          <p:nvPicPr>
            <p:cNvPr id="34" name="그림 33" descr="컴퓨터이(가) 표시된 사진&#10;&#10;자동 생성된 설명">
              <a:extLst>
                <a:ext uri="{FF2B5EF4-FFF2-40B4-BE49-F238E27FC236}">
                  <a16:creationId xmlns:a16="http://schemas.microsoft.com/office/drawing/2014/main" id="{8DDCACD5-DC2C-466E-A54A-6FCD80F2D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36524" r="68069" b="46058"/>
            <a:stretch/>
          </p:blipFill>
          <p:spPr>
            <a:xfrm>
              <a:off x="2656935" y="5815078"/>
              <a:ext cx="489541" cy="423236"/>
            </a:xfrm>
            <a:prstGeom prst="rect">
              <a:avLst/>
            </a:prstGeom>
          </p:spPr>
        </p:pic>
        <p:pic>
          <p:nvPicPr>
            <p:cNvPr id="35" name="그림 34" descr="버스, 컴퓨터, 남자, 거리이(가) 표시된 사진&#10;&#10;자동 생성된 설명">
              <a:extLst>
                <a:ext uri="{FF2B5EF4-FFF2-40B4-BE49-F238E27FC236}">
                  <a16:creationId xmlns:a16="http://schemas.microsoft.com/office/drawing/2014/main" id="{1AD9993B-3A8F-474A-9367-C20889B71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57" t="58322" r="33693" b="29687"/>
            <a:stretch/>
          </p:blipFill>
          <p:spPr>
            <a:xfrm>
              <a:off x="2675520" y="6238314"/>
              <a:ext cx="443221" cy="42323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347875-E4B4-49E2-9B65-DD6455EFDA8B}"/>
              </a:ext>
            </a:extLst>
          </p:cNvPr>
          <p:cNvSpPr/>
          <p:nvPr/>
        </p:nvSpPr>
        <p:spPr>
          <a:xfrm>
            <a:off x="5242590" y="1385545"/>
            <a:ext cx="6631910" cy="9905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/>
              <a:t>시작 룸</a:t>
            </a:r>
            <a:r>
              <a:rPr lang="en-US" altLang="ko-KR" sz="1000" dirty="0"/>
              <a:t>, </a:t>
            </a:r>
            <a:r>
              <a:rPr lang="ko-KR" altLang="en-US" sz="1000" dirty="0"/>
              <a:t>포탈 룸은 층마다 하나씩 만 존재함 </a:t>
            </a:r>
            <a:r>
              <a:rPr lang="en-US" altLang="ko-KR" sz="1000" dirty="0"/>
              <a:t>(5</a:t>
            </a:r>
            <a:r>
              <a:rPr lang="ko-KR" altLang="en-US" sz="1000" dirty="0"/>
              <a:t>번째 층마다 포탈 룸은 보스 룸으로 치환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시작 룸을 기준으로 </a:t>
            </a:r>
            <a:r>
              <a:rPr lang="en-US" altLang="ko-KR" sz="1000" dirty="0"/>
              <a:t>(</a:t>
            </a:r>
            <a:r>
              <a:rPr lang="ko-KR" altLang="en-US" sz="1000" dirty="0"/>
              <a:t>상하좌우</a:t>
            </a:r>
            <a:r>
              <a:rPr lang="en-US" altLang="ko-KR" sz="1000" dirty="0"/>
              <a:t>) 4</a:t>
            </a:r>
            <a:r>
              <a:rPr lang="ko-KR" altLang="en-US" sz="1000" dirty="0"/>
              <a:t>방향 중 한 방향을 기준으로 방을 생성해 연결함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2</a:t>
            </a:r>
            <a:r>
              <a:rPr lang="ko-KR" altLang="en-US" sz="1000" dirty="0"/>
              <a:t>차원 배열의 최소 </a:t>
            </a:r>
            <a:r>
              <a:rPr lang="en-US" altLang="ko-KR" sz="1000" dirty="0"/>
              <a:t>3x3 </a:t>
            </a:r>
            <a:r>
              <a:rPr lang="ko-KR" altLang="en-US" sz="1000" dirty="0"/>
              <a:t>크기</a:t>
            </a:r>
            <a:r>
              <a:rPr lang="en-US" altLang="ko-KR" sz="1000" dirty="0"/>
              <a:t>(</a:t>
            </a:r>
            <a:r>
              <a:rPr lang="ko-KR" altLang="en-US" sz="1000" dirty="0"/>
              <a:t>최대 </a:t>
            </a:r>
            <a:r>
              <a:rPr lang="en-US" altLang="ko-KR" sz="1000" dirty="0"/>
              <a:t>5x5)</a:t>
            </a:r>
            <a:r>
              <a:rPr lang="ko-KR" altLang="en-US" sz="1000" dirty="0"/>
              <a:t>에 시작점과 포탈</a:t>
            </a:r>
            <a:r>
              <a:rPr lang="en-US" altLang="ko-KR" sz="1000" dirty="0"/>
              <a:t>(</a:t>
            </a:r>
            <a:r>
              <a:rPr lang="ko-KR" altLang="en-US" sz="1000" dirty="0"/>
              <a:t>보스</a:t>
            </a:r>
            <a:r>
              <a:rPr lang="en-US" altLang="ko-KR" sz="1000" dirty="0"/>
              <a:t>)</a:t>
            </a:r>
            <a:r>
              <a:rPr lang="ko-KR" altLang="en-US" sz="1000" dirty="0"/>
              <a:t>룸을 배치하고 나머지는 좌측의 정보를 기반으로 배치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배치될 요소들이 모두 배치되고 나면 그것을 하나의 층으로 묶어 관리하게 됨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147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1F3EB3E-994A-4673-B486-B64ED3A12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237412"/>
              </p:ext>
            </p:extLst>
          </p:nvPr>
        </p:nvGraphicFramePr>
        <p:xfrm>
          <a:off x="2451636" y="1373908"/>
          <a:ext cx="7333900" cy="3366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0">
                  <a:extLst>
                    <a:ext uri="{9D8B030D-6E8A-4147-A177-3AD203B41FA5}">
                      <a16:colId xmlns:a16="http://schemas.microsoft.com/office/drawing/2014/main" val="116569481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783206349"/>
                    </a:ext>
                  </a:extLst>
                </a:gridCol>
                <a:gridCol w="3333400">
                  <a:extLst>
                    <a:ext uri="{9D8B030D-6E8A-4147-A177-3AD203B41FA5}">
                      <a16:colId xmlns:a16="http://schemas.microsoft.com/office/drawing/2014/main" val="966081166"/>
                    </a:ext>
                  </a:extLst>
                </a:gridCol>
              </a:tblGrid>
              <a:tr h="330488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9781"/>
                  </a:ext>
                </a:extLst>
              </a:tr>
              <a:tr h="5174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853922"/>
                  </a:ext>
                </a:extLst>
              </a:tr>
              <a:tr h="4606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12651"/>
                  </a:ext>
                </a:extLst>
              </a:tr>
              <a:tr h="4876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3319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80773"/>
                  </a:ext>
                </a:extLst>
              </a:tr>
              <a:tr h="2946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8484"/>
                  </a:ext>
                </a:extLst>
              </a:tr>
              <a:tr h="189121"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로딩화면을 이용해 특성을 선택하도록 함</a:t>
                      </a:r>
                      <a:endParaRPr lang="en-US" altLang="ko-KR" sz="100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랜덤확률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무작위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개의 특성 중 하나만 선택 가능</a:t>
                      </a:r>
                      <a:endParaRPr lang="en-US" altLang="ko-KR" sz="100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대체로 한번 선택하면 변경이 불가능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807262"/>
                  </a:ext>
                </a:extLst>
              </a:tr>
              <a:tr h="5269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15654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662420"/>
            <a:ext cx="10515600" cy="474663"/>
          </a:xfrm>
        </p:spPr>
        <p:txBody>
          <a:bodyPr/>
          <a:lstStyle/>
          <a:p>
            <a:r>
              <a:rPr lang="ko-KR" altLang="en-US" dirty="0"/>
              <a:t>특성 시스템</a:t>
            </a:r>
          </a:p>
        </p:txBody>
      </p:sp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2508009" y="1492073"/>
            <a:ext cx="3231710" cy="242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6501C9-2971-43ED-A4B0-81797987540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8BBC37-963F-47D4-900B-54A3D84B65F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6B8BFF-0726-4D7E-888C-533EFA5826B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AFD0E7-B72D-4432-83D3-74E605675D9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DD3CCF-75E3-4264-853A-BAF3E2D8914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CB2A25-06C5-4086-9308-FBD27C8D207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B806BC-2959-415B-B799-78D1A71879D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DE3184-5EC9-40C0-89DF-56ACF9B6D7AC}"/>
              </a:ext>
            </a:extLst>
          </p:cNvPr>
          <p:cNvGrpSpPr/>
          <p:nvPr/>
        </p:nvGrpSpPr>
        <p:grpSpPr>
          <a:xfrm>
            <a:off x="5935542" y="1787699"/>
            <a:ext cx="414405" cy="2859446"/>
            <a:chOff x="7874291" y="1767025"/>
            <a:chExt cx="414405" cy="2859446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6192E57-7D45-4527-B56C-540D16D8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1767025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7BD933AB-F872-4F60-9734-D15B733F1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2256378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DE0E1397-7E4B-4EAB-9070-C2592F020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2721583"/>
              <a:ext cx="401782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0">
              <a:extLst>
                <a:ext uri="{FF2B5EF4-FFF2-40B4-BE49-F238E27FC236}">
                  <a16:creationId xmlns:a16="http://schemas.microsoft.com/office/drawing/2014/main" id="{D2D364BA-F609-411B-B108-0D362D3C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3210936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2">
              <a:extLst>
                <a:ext uri="{FF2B5EF4-FFF2-40B4-BE49-F238E27FC236}">
                  <a16:creationId xmlns:a16="http://schemas.microsoft.com/office/drawing/2014/main" id="{27F48810-AC0D-485E-87F2-8A4A2FDEF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3696479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525C7B6C-EF7C-4DC8-AB90-865461AB5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4220122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C22492-FAD8-4002-9E60-E1F0A6A59233}"/>
              </a:ext>
            </a:extLst>
          </p:cNvPr>
          <p:cNvSpPr/>
          <p:nvPr/>
        </p:nvSpPr>
        <p:spPr>
          <a:xfrm>
            <a:off x="1585105" y="5026646"/>
            <a:ext cx="8948766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유저가 원하는 특성을 하나씩 쌓아가며 육성에 대한 성취감과 보스 클리어에 대한 가능성을 생각하게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힘들게 쌓은 특성과 무기를 사망과 동시에 잃었을 때 유저는 상실감에 빠지게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랜덤으로 나타나는 특성에 의해 유저는 다음 플레이에 클리어 가능성을 생각하게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이전의 실수를 만회하기 위해 다시 게임을 실행하는 순환이 시작됨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7707524" y="638623"/>
            <a:ext cx="4124643" cy="1614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 sz="400"/>
              <a:t>6.  </a:t>
            </a:r>
            <a:r>
              <a:rPr lang="ko-KR" altLang="en-US" sz="400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sz="1400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sz="1400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 sz="1400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sz="1400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sz="1400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694242"/>
              </p:ext>
            </p:extLst>
          </p:nvPr>
        </p:nvGraphicFramePr>
        <p:xfrm>
          <a:off x="10519204" y="1460491"/>
          <a:ext cx="2269698" cy="3351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2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703384" y="1406769"/>
            <a:ext cx="790137" cy="1168790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240638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 err="1"/>
                <a:t>대쉬</a:t>
              </a:r>
              <a:endParaRPr lang="ko-KR" altLang="en-US" sz="8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406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 err="1"/>
                  <a:t>시간역행</a:t>
                </a:r>
                <a:endParaRPr lang="ko-KR" altLang="en-US" sz="100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4599487" y="1422672"/>
            <a:ext cx="1547313" cy="1160510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155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700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155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700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703384" y="3962009"/>
            <a:ext cx="790137" cy="1168790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2255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latin typeface="+mn-lt"/>
                  </a:rPr>
                  <a:t>특수 탄</a:t>
                </a:r>
                <a:endParaRPr lang="ko-KR" altLang="en-US" sz="100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 err="1"/>
                  <a:t>가속탄</a:t>
                </a:r>
                <a:endParaRPr lang="ko-KR" altLang="en-US" sz="2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00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24063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24063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>
                      <a:latin typeface="+mn-lt"/>
                    </a:rPr>
                    <a:t>이동 속도</a:t>
                  </a:r>
                  <a:endParaRPr lang="ko-KR" altLang="en-US" sz="100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10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4542634" y="3995132"/>
            <a:ext cx="1515269" cy="1135667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106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40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29870"/>
              </p:ext>
            </p:extLst>
          </p:nvPr>
        </p:nvGraphicFramePr>
        <p:xfrm>
          <a:off x="10519204" y="1892750"/>
          <a:ext cx="2269698" cy="2879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42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424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424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703384" y="6461370"/>
            <a:ext cx="790137" cy="116879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22559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>
                  <a:latin typeface="+mn-lt"/>
                </a:rPr>
                <a:t>룸 배치</a:t>
              </a:r>
              <a:endParaRPr lang="ko-KR" altLang="en-US" sz="100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/>
                <a:t>화약통</a:t>
              </a:r>
              <a:endParaRPr lang="ko-KR" altLang="en-US" sz="9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1955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700" dirty="0">
                    <a:latin typeface="+mn-lt"/>
                  </a:rPr>
                  <a:t>유저 경험</a:t>
                </a:r>
                <a:endParaRPr lang="ko-KR" altLang="en-US" sz="100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2481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4542634" y="6537674"/>
            <a:ext cx="1515269" cy="1135667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487154"/>
              </p:ext>
            </p:extLst>
          </p:nvPr>
        </p:nvGraphicFramePr>
        <p:xfrm>
          <a:off x="10519204" y="3833390"/>
          <a:ext cx="2269698" cy="361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23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269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34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8028204" y="1448283"/>
            <a:ext cx="4948657" cy="11806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8028204" y="4006063"/>
            <a:ext cx="4948657" cy="11806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8028204" y="6523203"/>
            <a:ext cx="4948657" cy="11806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481162" y="5966154"/>
            <a:ext cx="128180" cy="358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/>
              <a:t>화약</a:t>
            </a:r>
          </a:p>
        </p:txBody>
      </p:sp>
    </p:spTree>
    <p:extLst>
      <p:ext uri="{BB962C8B-B14F-4D97-AF65-F5344CB8AC3E}">
        <p14:creationId xmlns:p14="http://schemas.microsoft.com/office/powerpoint/2010/main" val="96348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79" name="그룹 8">
            <a:extLst>
              <a:ext uri="{FF2B5EF4-FFF2-40B4-BE49-F238E27FC236}">
                <a16:creationId xmlns:a16="http://schemas.microsoft.com/office/drawing/2014/main" id="{B2D17562-D32E-4A89-B224-7082316F8ACC}"/>
              </a:ext>
            </a:extLst>
          </p:cNvPr>
          <p:cNvGrpSpPr>
            <a:grpSpLocks/>
          </p:cNvGrpSpPr>
          <p:nvPr/>
        </p:nvGrpSpPr>
        <p:grpSpPr bwMode="auto">
          <a:xfrm>
            <a:off x="1007648" y="1205322"/>
            <a:ext cx="4569161" cy="4854569"/>
            <a:chOff x="477031" y="985837"/>
            <a:chExt cx="4094969" cy="4351338"/>
          </a:xfrm>
        </p:grpSpPr>
        <p:pic>
          <p:nvPicPr>
            <p:cNvPr id="23583" name="내용 개체 틀 79">
              <a:extLst>
                <a:ext uri="{FF2B5EF4-FFF2-40B4-BE49-F238E27FC236}">
                  <a16:creationId xmlns:a16="http://schemas.microsoft.com/office/drawing/2014/main" id="{B593C37A-AC44-45E7-98B2-092E783D1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31" y="985837"/>
              <a:ext cx="4094969" cy="435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5440BCD-B860-45F8-81DA-9B8E717625AF}"/>
                </a:ext>
              </a:extLst>
            </p:cNvPr>
            <p:cNvCxnSpPr/>
            <p:nvPr/>
          </p:nvCxnSpPr>
          <p:spPr>
            <a:xfrm>
              <a:off x="1925659" y="4086679"/>
              <a:ext cx="37306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85" name="TextBox 14">
              <a:extLst>
                <a:ext uri="{FF2B5EF4-FFF2-40B4-BE49-F238E27FC236}">
                  <a16:creationId xmlns:a16="http://schemas.microsoft.com/office/drawing/2014/main" id="{C46EA259-7B79-484D-83CA-9DAB23350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8961" y="3757658"/>
              <a:ext cx="397951" cy="22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 b="1">
                  <a:latin typeface="맑은 고딕" panose="020B0503020000020004" pitchFamily="50" charset="-127"/>
                </a:rPr>
                <a:t>대량</a:t>
              </a: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752514"/>
              </p:ext>
            </p:extLst>
          </p:nvPr>
        </p:nvGraphicFramePr>
        <p:xfrm>
          <a:off x="6448139" y="1997844"/>
          <a:ext cx="5216975" cy="4062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8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74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81833" marR="81833" marT="40916" marB="409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828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81833" marR="81833" marT="40916" marB="409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4196" marR="124196" marT="62106" marB="621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30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4196" marR="124196" marT="62106" marB="621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32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24196" marR="124196" marT="62106" marB="621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2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24196" marR="124196" marT="62106" marB="621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24196" marR="124196" marT="62106" marB="621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  <p:extLst>
      <p:ext uri="{BB962C8B-B14F-4D97-AF65-F5344CB8AC3E}">
        <p14:creationId xmlns:p14="http://schemas.microsoft.com/office/powerpoint/2010/main" val="143678982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4315</TotalTime>
  <Words>4447</Words>
  <Application>Microsoft Office PowerPoint</Application>
  <PresentationFormat>와이드스크린</PresentationFormat>
  <Paragraphs>920</Paragraphs>
  <Slides>39</Slides>
  <Notes>0</Notes>
  <HiddenSlides>24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맑은 고딕</vt:lpstr>
      <vt:lpstr>디자인 사용자 지정</vt:lpstr>
      <vt:lpstr>Office 테마</vt:lpstr>
      <vt:lpstr>모바일로 가볍게 하는 ‘로그라이트(Lite)’</vt:lpstr>
      <vt:lpstr>간략한 설명</vt:lpstr>
      <vt:lpstr>모티브 게임 분석</vt:lpstr>
      <vt:lpstr>던전의 배치 방식</vt:lpstr>
      <vt:lpstr>던전의 배치 방식</vt:lpstr>
      <vt:lpstr>던전의 배치 방식</vt:lpstr>
      <vt:lpstr>특성 시스템</vt:lpstr>
      <vt:lpstr>분석자료</vt:lpstr>
      <vt:lpstr>분석자료</vt:lpstr>
      <vt:lpstr>분석자료</vt:lpstr>
      <vt:lpstr>시간을 활용한 스킬 액션</vt:lpstr>
      <vt:lpstr>시간을 활용한 스킬 액션</vt:lpstr>
      <vt:lpstr>상인 &amp; 무기 시스템</vt:lpstr>
      <vt:lpstr>무기 시스템</vt:lpstr>
      <vt:lpstr>무기의 시스템 변경</vt:lpstr>
      <vt:lpstr>상인 시스템</vt:lpstr>
      <vt:lpstr>상인 시스템</vt:lpstr>
      <vt:lpstr>상인 시스템</vt:lpstr>
      <vt:lpstr>중립 구조물의 다양화</vt:lpstr>
      <vt:lpstr>중립 구조물 &amp; 파밍</vt:lpstr>
      <vt:lpstr>몬스터 AI</vt:lpstr>
      <vt:lpstr>캐릭터 시스템</vt:lpstr>
      <vt:lpstr>PowerPoint 프레젠테이션</vt:lpstr>
      <vt:lpstr>기타</vt:lpstr>
      <vt:lpstr>방의 종류를 간소화</vt:lpstr>
      <vt:lpstr>인벤토리 추가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314</cp:revision>
  <dcterms:created xsi:type="dcterms:W3CDTF">2019-10-07T05:13:37Z</dcterms:created>
  <dcterms:modified xsi:type="dcterms:W3CDTF">2019-11-28T06:23:11Z</dcterms:modified>
</cp:coreProperties>
</file>